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 ContentType="image/tiff"/>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82" r:id="rId3"/>
  </p:sldMasterIdLst>
  <p:notesMasterIdLst>
    <p:notesMasterId r:id="rId16"/>
  </p:notesMasterIdLst>
  <p:sldIdLst>
    <p:sldId id="409" r:id="rId4"/>
    <p:sldId id="788" r:id="rId5"/>
    <p:sldId id="385" r:id="rId6"/>
    <p:sldId id="785" r:id="rId7"/>
    <p:sldId id="786" r:id="rId8"/>
    <p:sldId id="689" r:id="rId9"/>
    <p:sldId id="696" r:id="rId10"/>
    <p:sldId id="732" r:id="rId11"/>
    <p:sldId id="790" r:id="rId12"/>
    <p:sldId id="789" r:id="rId13"/>
    <p:sldId id="796" r:id="rId14"/>
    <p:sldId id="59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D42DFE9-4763-87CA-0F9C-9C04AD287FE4}" v="17" dt="2023-01-09T14:54:19.495"/>
    <p1510:client id="{1E4AF179-FE39-5B47-B7CC-CD405565DA59}" v="46" dt="2023-01-09T09:56:57.0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61"/>
    <p:restoredTop sz="94669"/>
  </p:normalViewPr>
  <p:slideViewPr>
    <p:cSldViewPr snapToGrid="0">
      <p:cViewPr varScale="1">
        <p:scale>
          <a:sx n="114" d="100"/>
          <a:sy n="114" d="100"/>
        </p:scale>
        <p:origin x="4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21"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6CCAFF-7A72-664F-8E29-0220B5A4FDD9}" type="datetimeFigureOut">
              <a:rPr lang="en-GB" smtClean="0"/>
              <a:t>09/01/2023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9FCC19-0D97-E24F-BFED-85C3EDA5E0ED}" type="slidenum">
              <a:rPr lang="en-GB" smtClean="0"/>
              <a:t>‹#›</a:t>
            </a:fld>
            <a:endParaRPr lang="en-GB"/>
          </a:p>
        </p:txBody>
      </p:sp>
    </p:spTree>
    <p:extLst>
      <p:ext uri="{BB962C8B-B14F-4D97-AF65-F5344CB8AC3E}">
        <p14:creationId xmlns:p14="http://schemas.microsoft.com/office/powerpoint/2010/main" val="15826037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B2094F-F648-3E4B-9F7C-B85686A3F7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29836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Prpa* is the promoter for pC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BAA4BF-9F1C-4F44-A720-3482FFD9BD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5235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err="1"/>
              <a:t>Prpa</a:t>
            </a:r>
            <a:r>
              <a:rPr lang="en-US" dirty="0"/>
              <a:t>* is the promoter for </a:t>
            </a:r>
            <a:r>
              <a:rPr lang="en-US" dirty="0" err="1"/>
              <a:t>pC</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BAA4BF-9F1C-4F44-A720-3482FFD9BD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719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Basically the dispersion relation is a plot showing the relationship between the growth of an instability (y axis) and the wavenumber (x axis). By looking at the dispersion relation, you can tell whether the system will produce Turing patterns. A positive peak will generate a Turing pattern (green), while a negative peak will not generate one (red).</a:t>
            </a:r>
          </a:p>
          <a:p>
            <a:pPr marL="171450" indent="-171450">
              <a:buFont typeface="Arial" panose="020B0604020202020204" pitchFamily="34" charset="0"/>
              <a:buChar char="•"/>
            </a:pPr>
            <a:r>
              <a:rPr lang="en-US" dirty="0"/>
              <a:t>At first sight this looks like a binary output, positive/negative, or in other words, pattern or no pattern. During this thesis I have explored a bit further and tried to understand not only positive or negative, but also, how does the height of the peak affect the characteristics of the pattern. </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3BB2094F-F648-3E4B-9F7C-B85686A3F76E}" type="slidenum">
              <a:rPr lang="en-US" smtClean="0"/>
              <a:t>12</a:t>
            </a:fld>
            <a:endParaRPr lang="en-US"/>
          </a:p>
        </p:txBody>
      </p:sp>
    </p:spTree>
    <p:extLst>
      <p:ext uri="{BB962C8B-B14F-4D97-AF65-F5344CB8AC3E}">
        <p14:creationId xmlns:p14="http://schemas.microsoft.com/office/powerpoint/2010/main" val="2865246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a:solidFill>
                  <a:schemeClr val="tx1">
                    <a:lumMod val="50000"/>
                    <a:lumOff val="50000"/>
                  </a:schemeClr>
                </a:solidFill>
              </a:rPr>
              <a:t>In 1952 Alan Turing developed a theory that explained how patterns in chemical systems can self-assemble to form dots, stripes or </a:t>
            </a:r>
            <a:r>
              <a:rPr lang="en-US" sz="1000" err="1">
                <a:solidFill>
                  <a:schemeClr val="tx1">
                    <a:lumMod val="50000"/>
                    <a:lumOff val="50000"/>
                  </a:schemeClr>
                </a:solidFill>
              </a:rPr>
              <a:t>laberynths</a:t>
            </a:r>
            <a:r>
              <a:rPr lang="en-US" sz="1000">
                <a:solidFill>
                  <a:schemeClr val="tx1">
                    <a:lumMod val="50000"/>
                    <a:lumOff val="50000"/>
                  </a:schemeClr>
                </a:solidFill>
              </a:rPr>
              <a:t>. </a:t>
            </a:r>
          </a:p>
          <a:p>
            <a:pPr marL="0" indent="0">
              <a:buFont typeface="Arial" panose="020B0604020202020204" pitchFamily="34" charset="0"/>
              <a:buNone/>
            </a:pPr>
            <a:r>
              <a:rPr lang="en-US" sz="1000">
                <a:solidFill>
                  <a:schemeClr val="tx1">
                    <a:lumMod val="50000"/>
                    <a:lumOff val="50000"/>
                  </a:schemeClr>
                </a:solidFill>
              </a:rPr>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B2094F-F648-3E4B-9F7C-B85686A3F7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429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chemical network that Alan Turing described consists of a slow diffusing activator and a fast diffusing inhibitor. </a:t>
            </a:r>
          </a:p>
          <a:p>
            <a:pPr marL="171450" indent="-171450">
              <a:buFont typeface="Arial" panose="020B0604020202020204" pitchFamily="34" charset="0"/>
              <a:buChar char="•"/>
            </a:pPr>
            <a:r>
              <a:rPr lang="en-US"/>
              <a:t>The nature of this network gives rise to local activation long range inhibition, resulting in a tissue with the peaks and </a:t>
            </a:r>
            <a:r>
              <a:rPr lang="en-US" err="1"/>
              <a:t>throphs</a:t>
            </a:r>
            <a:r>
              <a:rPr lang="en-US"/>
              <a:t> seen here. </a:t>
            </a:r>
          </a:p>
          <a:p>
            <a:pPr marL="171450" indent="-171450">
              <a:buFont typeface="Arial" panose="020B0604020202020204" pitchFamily="34" charset="0"/>
              <a:buChar char="•"/>
            </a:pPr>
            <a:r>
              <a:rPr lang="en-US"/>
              <a:t>Applied to 2D, you obtain the pretty patterns observed in this image where the red color corresponds to a high concentration of a molecule.</a:t>
            </a:r>
          </a:p>
          <a:p>
            <a:pPr marL="171450" indent="-171450">
              <a:buFont typeface="Arial" panose="020B0604020202020204" pitchFamily="34" charset="0"/>
              <a:buChar char="•"/>
            </a:pPr>
            <a:r>
              <a:rPr lang="en-US" sz="1200">
                <a:solidFill>
                  <a:schemeClr val="tx1">
                    <a:lumMod val="50000"/>
                    <a:lumOff val="50000"/>
                  </a:schemeClr>
                </a:solidFill>
              </a:rPr>
              <a:t>There are two reasons why we are interested in engineering </a:t>
            </a:r>
            <a:r>
              <a:rPr lang="en-US" sz="1200" err="1">
                <a:solidFill>
                  <a:schemeClr val="tx1">
                    <a:lumMod val="50000"/>
                    <a:lumOff val="50000"/>
                  </a:schemeClr>
                </a:solidFill>
              </a:rPr>
              <a:t>turing</a:t>
            </a:r>
            <a:r>
              <a:rPr lang="en-US" sz="1200">
                <a:solidFill>
                  <a:schemeClr val="tx1">
                    <a:lumMod val="50000"/>
                    <a:lumOff val="50000"/>
                  </a:schemeClr>
                </a:solidFill>
              </a:rPr>
              <a:t> patterns in biofilms. Firstly, this theory is widely used by developmental biologists to understand processes in morphogenesis, so engineering these systems would further prove the importance  of Turing patterns in nature. Furthermore, it would be interesting to apply Turing’s mechanism to biological cells to obtain synthetic patterns in biofilms for downstream bioengineering applications. </a:t>
            </a:r>
          </a:p>
          <a:p>
            <a:pPr marL="171450" indent="-171450">
              <a:buFont typeface="Arial" panose="020B0604020202020204" pitchFamily="34" charset="0"/>
              <a:buChar char="•"/>
            </a:pPr>
            <a:endParaRPr lang="en-US" sz="1200">
              <a:solidFill>
                <a:schemeClr val="tx1">
                  <a:lumMod val="50000"/>
                  <a:lumOff val="50000"/>
                </a:schemeClr>
              </a:solidFill>
            </a:endParaRP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r>
              <a:rPr lang="en-US"/>
              <a:t>----</a:t>
            </a:r>
          </a:p>
          <a:p>
            <a:pPr marL="171450" indent="-171450">
              <a:buFont typeface="Arial" panose="020B0604020202020204" pitchFamily="34" charset="0"/>
              <a:buChar char="•"/>
            </a:pPr>
            <a:r>
              <a:rPr lang="en-US"/>
              <a:t>Turing network: activator and inhibitor. Activator diffuses slowly and inhibitor fast. Local activation and Long range inhibition. Peaks and </a:t>
            </a:r>
            <a:r>
              <a:rPr lang="en-US" err="1"/>
              <a:t>throphs</a:t>
            </a:r>
            <a:r>
              <a:rPr lang="en-US"/>
              <a:t>. </a:t>
            </a:r>
          </a:p>
          <a:p>
            <a:pPr marL="171450" indent="-171450">
              <a:buFont typeface="Arial" panose="020B0604020202020204" pitchFamily="34" charset="0"/>
              <a:buChar char="•"/>
            </a:pPr>
            <a:r>
              <a:rPr lang="en-US"/>
              <a:t>The aims of synthetic biology is to replicate these patterns in vitro. </a:t>
            </a:r>
          </a:p>
        </p:txBody>
      </p:sp>
      <p:sp>
        <p:nvSpPr>
          <p:cNvPr id="4" name="Slide Number Placeholder 3"/>
          <p:cNvSpPr>
            <a:spLocks noGrp="1"/>
          </p:cNvSpPr>
          <p:nvPr>
            <p:ph type="sldNum" sz="quarter" idx="5"/>
          </p:nvPr>
        </p:nvSpPr>
        <p:spPr/>
        <p:txBody>
          <a:bodyPr/>
          <a:lstStyle/>
          <a:p>
            <a:fld id="{3BB2094F-F648-3E4B-9F7C-B85686A3F76E}" type="slidenum">
              <a:rPr lang="en-US" smtClean="0"/>
              <a:t>3</a:t>
            </a:fld>
            <a:endParaRPr lang="en-US"/>
          </a:p>
        </p:txBody>
      </p:sp>
    </p:spTree>
    <p:extLst>
      <p:ext uri="{BB962C8B-B14F-4D97-AF65-F5344CB8AC3E}">
        <p14:creationId xmlns:p14="http://schemas.microsoft.com/office/powerpoint/2010/main" val="248081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chemical network that Alan Turing described consists of a slow diffusing activator and a fast diffusing inhibitor. </a:t>
            </a:r>
          </a:p>
          <a:p>
            <a:pPr marL="171450" indent="-171450">
              <a:buFont typeface="Arial" panose="020B0604020202020204" pitchFamily="34" charset="0"/>
              <a:buChar char="•"/>
            </a:pPr>
            <a:r>
              <a:rPr lang="en-US"/>
              <a:t>The nature of this network gives rise to local activation long range inhibition, resulting in a tissue with the peaks and </a:t>
            </a:r>
            <a:r>
              <a:rPr lang="en-US" err="1"/>
              <a:t>throphs</a:t>
            </a:r>
            <a:r>
              <a:rPr lang="en-US"/>
              <a:t> seen here. </a:t>
            </a:r>
          </a:p>
          <a:p>
            <a:pPr marL="171450" indent="-171450">
              <a:buFont typeface="Arial" panose="020B0604020202020204" pitchFamily="34" charset="0"/>
              <a:buChar char="•"/>
            </a:pPr>
            <a:r>
              <a:rPr lang="en-US"/>
              <a:t>Applied to 2D, you obtain the pretty patterns observed in this image where the red color corresponds to a high concentration of a molecule.</a:t>
            </a:r>
          </a:p>
          <a:p>
            <a:pPr marL="171450" indent="-171450">
              <a:buFont typeface="Arial" panose="020B0604020202020204" pitchFamily="34" charset="0"/>
              <a:buChar char="•"/>
            </a:pPr>
            <a:r>
              <a:rPr lang="en-US" sz="1200">
                <a:solidFill>
                  <a:schemeClr val="tx1">
                    <a:lumMod val="50000"/>
                    <a:lumOff val="50000"/>
                  </a:schemeClr>
                </a:solidFill>
              </a:rPr>
              <a:t>There are two reasons why we are interested in engineering </a:t>
            </a:r>
            <a:r>
              <a:rPr lang="en-US" sz="1200" err="1">
                <a:solidFill>
                  <a:schemeClr val="tx1">
                    <a:lumMod val="50000"/>
                    <a:lumOff val="50000"/>
                  </a:schemeClr>
                </a:solidFill>
              </a:rPr>
              <a:t>turing</a:t>
            </a:r>
            <a:r>
              <a:rPr lang="en-US" sz="1200">
                <a:solidFill>
                  <a:schemeClr val="tx1">
                    <a:lumMod val="50000"/>
                    <a:lumOff val="50000"/>
                  </a:schemeClr>
                </a:solidFill>
              </a:rPr>
              <a:t> patterns in biofilms. Firstly, this theory is widely used by developmental biologists to understand processes in morphogenesis, so engineering these systems would further prove the importance  of Turing patterns in nature. Furthermore, it would be interesting to apply Turing’s mechanism to biological cells to obtain synthetic patterns in biofilms for downstream bioengineering applications. </a:t>
            </a:r>
          </a:p>
          <a:p>
            <a:pPr marL="171450" indent="-171450">
              <a:buFont typeface="Arial" panose="020B0604020202020204" pitchFamily="34" charset="0"/>
              <a:buChar char="•"/>
            </a:pPr>
            <a:endParaRPr lang="en-US" sz="1200">
              <a:solidFill>
                <a:schemeClr val="tx1">
                  <a:lumMod val="50000"/>
                  <a:lumOff val="50000"/>
                </a:schemeClr>
              </a:solidFill>
            </a:endParaRP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r>
              <a:rPr lang="en-US"/>
              <a:t>----</a:t>
            </a:r>
          </a:p>
          <a:p>
            <a:pPr marL="171450" indent="-171450">
              <a:buFont typeface="Arial" panose="020B0604020202020204" pitchFamily="34" charset="0"/>
              <a:buChar char="•"/>
            </a:pPr>
            <a:r>
              <a:rPr lang="en-US"/>
              <a:t>Turing network: activator and inhibitor. Activator diffuses slowly and inhibitor fast. Local activation and Long range inhibition. Peaks and </a:t>
            </a:r>
            <a:r>
              <a:rPr lang="en-US" err="1"/>
              <a:t>throphs</a:t>
            </a:r>
            <a:r>
              <a:rPr lang="en-US"/>
              <a:t>. </a:t>
            </a:r>
          </a:p>
          <a:p>
            <a:pPr marL="171450" indent="-171450">
              <a:buFont typeface="Arial" panose="020B0604020202020204" pitchFamily="34" charset="0"/>
              <a:buChar char="•"/>
            </a:pPr>
            <a:r>
              <a:rPr lang="en-US"/>
              <a:t>The aims of synthetic biology is to replicate these patterns in vitro.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B2094F-F648-3E4B-9F7C-B85686A3F7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5563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chemical network that Alan Turing described consists of a slow diffusing activator and a fast diffusing inhibitor. </a:t>
            </a:r>
          </a:p>
          <a:p>
            <a:pPr marL="171450" indent="-171450">
              <a:buFont typeface="Arial" panose="020B0604020202020204" pitchFamily="34" charset="0"/>
              <a:buChar char="•"/>
            </a:pPr>
            <a:r>
              <a:rPr lang="en-US"/>
              <a:t>The nature of this network gives rise to local activation long range inhibition, resulting in a tissue with the peaks and </a:t>
            </a:r>
            <a:r>
              <a:rPr lang="en-US" err="1"/>
              <a:t>throphs</a:t>
            </a:r>
            <a:r>
              <a:rPr lang="en-US"/>
              <a:t> seen here. </a:t>
            </a:r>
          </a:p>
          <a:p>
            <a:pPr marL="171450" indent="-171450">
              <a:buFont typeface="Arial" panose="020B0604020202020204" pitchFamily="34" charset="0"/>
              <a:buChar char="•"/>
            </a:pPr>
            <a:r>
              <a:rPr lang="en-US"/>
              <a:t>Applied to 2D, you obtain the pretty patterns observed in this image where the red color corresponds to a high concentration of a molecule.</a:t>
            </a:r>
          </a:p>
          <a:p>
            <a:pPr marL="171450" indent="-171450">
              <a:buFont typeface="Arial" panose="020B0604020202020204" pitchFamily="34" charset="0"/>
              <a:buChar char="•"/>
            </a:pPr>
            <a:r>
              <a:rPr lang="en-US" sz="1200">
                <a:solidFill>
                  <a:schemeClr val="tx1">
                    <a:lumMod val="50000"/>
                    <a:lumOff val="50000"/>
                  </a:schemeClr>
                </a:solidFill>
              </a:rPr>
              <a:t>There are two reasons why we are interested in engineering </a:t>
            </a:r>
            <a:r>
              <a:rPr lang="en-US" sz="1200" err="1">
                <a:solidFill>
                  <a:schemeClr val="tx1">
                    <a:lumMod val="50000"/>
                    <a:lumOff val="50000"/>
                  </a:schemeClr>
                </a:solidFill>
              </a:rPr>
              <a:t>turing</a:t>
            </a:r>
            <a:r>
              <a:rPr lang="en-US" sz="1200">
                <a:solidFill>
                  <a:schemeClr val="tx1">
                    <a:lumMod val="50000"/>
                    <a:lumOff val="50000"/>
                  </a:schemeClr>
                </a:solidFill>
              </a:rPr>
              <a:t> patterns in biofilms. Firstly, this theory is widely used by developmental biologists to understand processes in morphogenesis, so engineering these systems would further prove the importance  of Turing patterns in nature. Furthermore, it would be interesting to apply Turing’s mechanism to biological cells to obtain synthetic patterns in biofilms for downstream bioengineering applications. </a:t>
            </a:r>
          </a:p>
          <a:p>
            <a:pPr marL="171450" indent="-171450">
              <a:buFont typeface="Arial" panose="020B0604020202020204" pitchFamily="34" charset="0"/>
              <a:buChar char="•"/>
            </a:pPr>
            <a:endParaRPr lang="en-US" sz="1200">
              <a:solidFill>
                <a:schemeClr val="tx1">
                  <a:lumMod val="50000"/>
                  <a:lumOff val="50000"/>
                </a:schemeClr>
              </a:solidFill>
            </a:endParaRPr>
          </a:p>
          <a:p>
            <a:pPr marL="171450" indent="-171450">
              <a:buFont typeface="Arial" panose="020B0604020202020204" pitchFamily="34" charset="0"/>
              <a:buChar char="•"/>
            </a:pPr>
            <a:endParaRPr lang="en-US"/>
          </a:p>
          <a:p>
            <a:pPr marL="171450" indent="-171450">
              <a:buFont typeface="Arial" panose="020B0604020202020204" pitchFamily="34" charset="0"/>
              <a:buChar char="•"/>
            </a:pPr>
            <a:endParaRPr lang="en-US"/>
          </a:p>
          <a:p>
            <a:pPr marL="0" indent="0">
              <a:buFont typeface="Arial" panose="020B0604020202020204" pitchFamily="34" charset="0"/>
              <a:buNone/>
            </a:pPr>
            <a:r>
              <a:rPr lang="en-US"/>
              <a:t>----</a:t>
            </a:r>
          </a:p>
          <a:p>
            <a:pPr marL="171450" indent="-171450">
              <a:buFont typeface="Arial" panose="020B0604020202020204" pitchFamily="34" charset="0"/>
              <a:buChar char="•"/>
            </a:pPr>
            <a:r>
              <a:rPr lang="en-US"/>
              <a:t>Turing network: activator and inhibitor. Activator diffuses slowly and inhibitor fast. Local activation and Long range inhibition. Peaks and </a:t>
            </a:r>
            <a:r>
              <a:rPr lang="en-US" err="1"/>
              <a:t>throphs</a:t>
            </a:r>
            <a:r>
              <a:rPr lang="en-US"/>
              <a:t>. </a:t>
            </a:r>
          </a:p>
          <a:p>
            <a:pPr marL="171450" indent="-171450">
              <a:buFont typeface="Arial" panose="020B0604020202020204" pitchFamily="34" charset="0"/>
              <a:buChar char="•"/>
            </a:pPr>
            <a:r>
              <a:rPr lang="en-US"/>
              <a:t>The aims of synthetic biology is to replicate these patterns in vitro.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B2094F-F648-3E4B-9F7C-B85686A3F7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4618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panose="020F0502020204030204"/>
              </a:rPr>
              <a:t>Turing robustness or pattern shape robustness</a:t>
            </a:r>
          </a:p>
          <a:p>
            <a:endParaRPr lang="en-US">
              <a:cs typeface="Calibri" panose="020F0502020204030204"/>
            </a:endParaRPr>
          </a:p>
          <a:p>
            <a:endParaRPr lang="en-US">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BAA4BF-9F1C-4F44-A720-3482FFD9BD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8449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 model developed describes the change in concentration of each of the 6 species over time in space.</a:t>
            </a:r>
          </a:p>
          <a:p>
            <a:pPr marL="171450" indent="-171450">
              <a:buFont typeface="Arial" panose="020B0604020202020204" pitchFamily="34" charset="0"/>
              <a:buChar char="•"/>
            </a:pPr>
            <a:r>
              <a:rPr lang="en-US"/>
              <a:t>Overall, the total number of unknown parameters is 22, which are being floated when exploring the circuit. Therefore making it a 22 dimensional parameter space to explore. </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A parameter search was carried out to asses the </a:t>
            </a:r>
            <a:r>
              <a:rPr lang="en-US" err="1"/>
              <a:t>turing</a:t>
            </a:r>
            <a:r>
              <a:rPr lang="en-US"/>
              <a:t> capabilities of the circuit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0FF651-4C40-4B41-8D66-AC02DDD931B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4460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Prpa* is the promoter for pC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BAA4BF-9F1C-4F44-A720-3482FFD9BD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539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Prpa* is the promoter for pC</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1BAA4BF-9F1C-4F44-A720-3482FFD9BD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6148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2A79-04BE-CB4B-8F97-647F454B2C5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8C68A37E-4B6A-B641-B7D6-884976B4B4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C6372E76-5AFC-E742-A6C6-0F7C18A34672}"/>
              </a:ext>
            </a:extLst>
          </p:cNvPr>
          <p:cNvSpPr>
            <a:spLocks noGrp="1"/>
          </p:cNvSpPr>
          <p:nvPr>
            <p:ph type="dt" sz="half" idx="10"/>
          </p:nvPr>
        </p:nvSpPr>
        <p:spPr/>
        <p:txBody>
          <a:bodyPr/>
          <a:lstStyle/>
          <a:p>
            <a:fld id="{3AC37233-7259-0049-B44D-1DF679407E26}" type="datetimeFigureOut">
              <a:rPr lang="en-GB" smtClean="0"/>
              <a:t>09/01/2023</a:t>
            </a:fld>
            <a:endParaRPr lang="en-GB"/>
          </a:p>
        </p:txBody>
      </p:sp>
      <p:sp>
        <p:nvSpPr>
          <p:cNvPr id="5" name="Footer Placeholder 4">
            <a:extLst>
              <a:ext uri="{FF2B5EF4-FFF2-40B4-BE49-F238E27FC236}">
                <a16:creationId xmlns:a16="http://schemas.microsoft.com/office/drawing/2014/main" id="{049C8D1A-8363-5948-BD8D-8517A53300C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CF37489-4BED-8447-92A7-41FEB621DBE5}"/>
              </a:ext>
            </a:extLst>
          </p:cNvPr>
          <p:cNvSpPr>
            <a:spLocks noGrp="1"/>
          </p:cNvSpPr>
          <p:nvPr>
            <p:ph type="sldNum" sz="quarter" idx="12"/>
          </p:nvPr>
        </p:nvSpPr>
        <p:spPr/>
        <p:txBody>
          <a:bodyPr/>
          <a:lstStyle/>
          <a:p>
            <a:fld id="{5FE8A806-CC3D-D643-AC95-9F698CCFC2DD}" type="slidenum">
              <a:rPr lang="en-GB" smtClean="0"/>
              <a:t>‹#›</a:t>
            </a:fld>
            <a:endParaRPr lang="en-GB"/>
          </a:p>
        </p:txBody>
      </p:sp>
    </p:spTree>
    <p:extLst>
      <p:ext uri="{BB962C8B-B14F-4D97-AF65-F5344CB8AC3E}">
        <p14:creationId xmlns:p14="http://schemas.microsoft.com/office/powerpoint/2010/main" val="2380171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88B5-EE97-5D4B-B8A3-C0384EF6491A}"/>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0A3206ED-5DC9-3A42-A4B3-FD3CE532F91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1D65AA1-E357-A74C-B6CB-AFF249E9CD0A}"/>
              </a:ext>
            </a:extLst>
          </p:cNvPr>
          <p:cNvSpPr>
            <a:spLocks noGrp="1"/>
          </p:cNvSpPr>
          <p:nvPr>
            <p:ph type="dt" sz="half" idx="10"/>
          </p:nvPr>
        </p:nvSpPr>
        <p:spPr/>
        <p:txBody>
          <a:bodyPr/>
          <a:lstStyle/>
          <a:p>
            <a:fld id="{3AC37233-7259-0049-B44D-1DF679407E26}" type="datetimeFigureOut">
              <a:rPr lang="en-GB" smtClean="0"/>
              <a:t>09/01/2023</a:t>
            </a:fld>
            <a:endParaRPr lang="en-GB"/>
          </a:p>
        </p:txBody>
      </p:sp>
      <p:sp>
        <p:nvSpPr>
          <p:cNvPr id="5" name="Footer Placeholder 4">
            <a:extLst>
              <a:ext uri="{FF2B5EF4-FFF2-40B4-BE49-F238E27FC236}">
                <a16:creationId xmlns:a16="http://schemas.microsoft.com/office/drawing/2014/main" id="{4645984C-01CD-E240-B462-7C8F3E6A625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7E27F47-A922-AB4F-88A2-680D1409D0B6}"/>
              </a:ext>
            </a:extLst>
          </p:cNvPr>
          <p:cNvSpPr>
            <a:spLocks noGrp="1"/>
          </p:cNvSpPr>
          <p:nvPr>
            <p:ph type="sldNum" sz="quarter" idx="12"/>
          </p:nvPr>
        </p:nvSpPr>
        <p:spPr/>
        <p:txBody>
          <a:bodyPr/>
          <a:lstStyle/>
          <a:p>
            <a:fld id="{5FE8A806-CC3D-D643-AC95-9F698CCFC2DD}" type="slidenum">
              <a:rPr lang="en-GB" smtClean="0"/>
              <a:t>‹#›</a:t>
            </a:fld>
            <a:endParaRPr lang="en-GB"/>
          </a:p>
        </p:txBody>
      </p:sp>
    </p:spTree>
    <p:extLst>
      <p:ext uri="{BB962C8B-B14F-4D97-AF65-F5344CB8AC3E}">
        <p14:creationId xmlns:p14="http://schemas.microsoft.com/office/powerpoint/2010/main" val="1174824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8DED5D-F7AF-864B-BBA1-3612899A98FF}"/>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E11863A5-E4E0-9746-9EEC-F1CBF621E33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1E7C099-8A20-3A48-83BB-9CF9964909FE}"/>
              </a:ext>
            </a:extLst>
          </p:cNvPr>
          <p:cNvSpPr>
            <a:spLocks noGrp="1"/>
          </p:cNvSpPr>
          <p:nvPr>
            <p:ph type="dt" sz="half" idx="10"/>
          </p:nvPr>
        </p:nvSpPr>
        <p:spPr/>
        <p:txBody>
          <a:bodyPr/>
          <a:lstStyle/>
          <a:p>
            <a:fld id="{3AC37233-7259-0049-B44D-1DF679407E26}" type="datetimeFigureOut">
              <a:rPr lang="en-GB" smtClean="0"/>
              <a:t>09/01/2023</a:t>
            </a:fld>
            <a:endParaRPr lang="en-GB"/>
          </a:p>
        </p:txBody>
      </p:sp>
      <p:sp>
        <p:nvSpPr>
          <p:cNvPr id="5" name="Footer Placeholder 4">
            <a:extLst>
              <a:ext uri="{FF2B5EF4-FFF2-40B4-BE49-F238E27FC236}">
                <a16:creationId xmlns:a16="http://schemas.microsoft.com/office/drawing/2014/main" id="{83DB4E23-2330-1C4F-A61D-C9AA262F748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35D1C9E-8503-BB4D-BFC3-976A0EDCE20F}"/>
              </a:ext>
            </a:extLst>
          </p:cNvPr>
          <p:cNvSpPr>
            <a:spLocks noGrp="1"/>
          </p:cNvSpPr>
          <p:nvPr>
            <p:ph type="sldNum" sz="quarter" idx="12"/>
          </p:nvPr>
        </p:nvSpPr>
        <p:spPr/>
        <p:txBody>
          <a:bodyPr/>
          <a:lstStyle/>
          <a:p>
            <a:fld id="{5FE8A806-CC3D-D643-AC95-9F698CCFC2DD}" type="slidenum">
              <a:rPr lang="en-GB" smtClean="0"/>
              <a:t>‹#›</a:t>
            </a:fld>
            <a:endParaRPr lang="en-GB"/>
          </a:p>
        </p:txBody>
      </p:sp>
    </p:spTree>
    <p:extLst>
      <p:ext uri="{BB962C8B-B14F-4D97-AF65-F5344CB8AC3E}">
        <p14:creationId xmlns:p14="http://schemas.microsoft.com/office/powerpoint/2010/main" val="3002478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Tree>
    <p:extLst>
      <p:ext uri="{BB962C8B-B14F-4D97-AF65-F5344CB8AC3E}">
        <p14:creationId xmlns:p14="http://schemas.microsoft.com/office/powerpoint/2010/main" val="38282706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Tree>
    <p:extLst>
      <p:ext uri="{BB962C8B-B14F-4D97-AF65-F5344CB8AC3E}">
        <p14:creationId xmlns:p14="http://schemas.microsoft.com/office/powerpoint/2010/main" val="8368768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168911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Tree>
    <p:extLst>
      <p:ext uri="{BB962C8B-B14F-4D97-AF65-F5344CB8AC3E}">
        <p14:creationId xmlns:p14="http://schemas.microsoft.com/office/powerpoint/2010/main" val="2406549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Tree>
    <p:extLst>
      <p:ext uri="{BB962C8B-B14F-4D97-AF65-F5344CB8AC3E}">
        <p14:creationId xmlns:p14="http://schemas.microsoft.com/office/powerpoint/2010/main" val="32503702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6732"/>
          </a:xfrm>
        </p:spPr>
        <p:txBody>
          <a:bodyPr/>
          <a:lstStyle>
            <a:lvl1pPr algn="ctr">
              <a:defRPr/>
            </a:lvl1pPr>
          </a:lstStyle>
          <a:p>
            <a:r>
              <a:rPr lang="en-US"/>
              <a:t>Click to edit Master title style</a:t>
            </a:r>
            <a:endParaRPr lang="en-MY"/>
          </a:p>
        </p:txBody>
      </p:sp>
      <p:sp>
        <p:nvSpPr>
          <p:cNvPr id="10" name="Subtitle 2"/>
          <p:cNvSpPr>
            <a:spLocks noGrp="1"/>
          </p:cNvSpPr>
          <p:nvPr>
            <p:ph type="subTitle" idx="1"/>
          </p:nvPr>
        </p:nvSpPr>
        <p:spPr>
          <a:xfrm>
            <a:off x="1524000" y="1040179"/>
            <a:ext cx="9144000" cy="4365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Tree>
    <p:extLst>
      <p:ext uri="{BB962C8B-B14F-4D97-AF65-F5344CB8AC3E}">
        <p14:creationId xmlns:p14="http://schemas.microsoft.com/office/powerpoint/2010/main" val="867399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le_only_no pag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FFFFFF"/>
              </a:solidFill>
            </a:endParaRPr>
          </a:p>
        </p:txBody>
      </p:sp>
      <p:sp>
        <p:nvSpPr>
          <p:cNvPr id="2" name="Title 1"/>
          <p:cNvSpPr>
            <a:spLocks noGrp="1"/>
          </p:cNvSpPr>
          <p:nvPr>
            <p:ph type="title"/>
          </p:nvPr>
        </p:nvSpPr>
        <p:spPr>
          <a:xfrm>
            <a:off x="838200" y="365126"/>
            <a:ext cx="10515600" cy="886732"/>
          </a:xfrm>
        </p:spPr>
        <p:txBody>
          <a:bodyPr/>
          <a:lstStyle>
            <a:lvl1pPr algn="ctr">
              <a:defRPr/>
            </a:lvl1pPr>
          </a:lstStyle>
          <a:p>
            <a:r>
              <a:rPr lang="en-US"/>
              <a:t>Click to edit Master title style</a:t>
            </a:r>
            <a:endParaRPr lang="en-MY"/>
          </a:p>
        </p:txBody>
      </p:sp>
      <p:sp>
        <p:nvSpPr>
          <p:cNvPr id="10" name="Subtitle 2"/>
          <p:cNvSpPr>
            <a:spLocks noGrp="1"/>
          </p:cNvSpPr>
          <p:nvPr>
            <p:ph type="subTitle" idx="1"/>
          </p:nvPr>
        </p:nvSpPr>
        <p:spPr>
          <a:xfrm>
            <a:off x="1524000" y="1040179"/>
            <a:ext cx="9144000" cy="4365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Tree>
    <p:extLst>
      <p:ext uri="{BB962C8B-B14F-4D97-AF65-F5344CB8AC3E}">
        <p14:creationId xmlns:p14="http://schemas.microsoft.com/office/powerpoint/2010/main" val="5679288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age_layout">
    <p:spTree>
      <p:nvGrpSpPr>
        <p:cNvPr id="1" name=""/>
        <p:cNvGrpSpPr/>
        <p:nvPr/>
      </p:nvGrpSpPr>
      <p:grpSpPr>
        <a:xfrm>
          <a:off x="0" y="0"/>
          <a:ext cx="0" cy="0"/>
          <a:chOff x="0" y="0"/>
          <a:chExt cx="0" cy="0"/>
        </a:xfrm>
      </p:grpSpPr>
      <p:sp>
        <p:nvSpPr>
          <p:cNvPr id="3" name="Rectangle 2"/>
          <p:cNvSpPr/>
          <p:nvPr userDrawn="1"/>
        </p:nvSpPr>
        <p:spPr>
          <a:xfrm>
            <a:off x="0" y="3124200"/>
            <a:ext cx="12192000" cy="373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FFFFFF"/>
              </a:solidFill>
            </a:endParaRPr>
          </a:p>
        </p:txBody>
      </p:sp>
    </p:spTree>
    <p:extLst>
      <p:ext uri="{BB962C8B-B14F-4D97-AF65-F5344CB8AC3E}">
        <p14:creationId xmlns:p14="http://schemas.microsoft.com/office/powerpoint/2010/main" val="31757283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00728-2EDB-054B-90CB-3F3954C2130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039D5ED-AD83-3340-B601-1599C13D2CE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869644A-CAB9-2F4C-BFCF-1BCDE1E2C87E}"/>
              </a:ext>
            </a:extLst>
          </p:cNvPr>
          <p:cNvSpPr>
            <a:spLocks noGrp="1"/>
          </p:cNvSpPr>
          <p:nvPr>
            <p:ph type="dt" sz="half" idx="10"/>
          </p:nvPr>
        </p:nvSpPr>
        <p:spPr/>
        <p:txBody>
          <a:bodyPr/>
          <a:lstStyle/>
          <a:p>
            <a:fld id="{3AC37233-7259-0049-B44D-1DF679407E26}" type="datetimeFigureOut">
              <a:rPr lang="en-GB" smtClean="0"/>
              <a:t>09/01/2023</a:t>
            </a:fld>
            <a:endParaRPr lang="en-GB"/>
          </a:p>
        </p:txBody>
      </p:sp>
      <p:sp>
        <p:nvSpPr>
          <p:cNvPr id="5" name="Footer Placeholder 4">
            <a:extLst>
              <a:ext uri="{FF2B5EF4-FFF2-40B4-BE49-F238E27FC236}">
                <a16:creationId xmlns:a16="http://schemas.microsoft.com/office/drawing/2014/main" id="{0745DFDF-17E8-8443-BF17-CA9C2AFC48D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78C64FD-9941-9E4C-B76F-14BB7EF77489}"/>
              </a:ext>
            </a:extLst>
          </p:cNvPr>
          <p:cNvSpPr>
            <a:spLocks noGrp="1"/>
          </p:cNvSpPr>
          <p:nvPr>
            <p:ph type="sldNum" sz="quarter" idx="12"/>
          </p:nvPr>
        </p:nvSpPr>
        <p:spPr/>
        <p:txBody>
          <a:bodyPr/>
          <a:lstStyle/>
          <a:p>
            <a:fld id="{5FE8A806-CC3D-D643-AC95-9F698CCFC2DD}" type="slidenum">
              <a:rPr lang="en-GB" smtClean="0"/>
              <a:t>‹#›</a:t>
            </a:fld>
            <a:endParaRPr lang="en-GB"/>
          </a:p>
        </p:txBody>
      </p:sp>
    </p:spTree>
    <p:extLst>
      <p:ext uri="{BB962C8B-B14F-4D97-AF65-F5344CB8AC3E}">
        <p14:creationId xmlns:p14="http://schemas.microsoft.com/office/powerpoint/2010/main" val="29693118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1357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8539867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937707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Tree>
    <p:extLst>
      <p:ext uri="{BB962C8B-B14F-4D97-AF65-F5344CB8AC3E}">
        <p14:creationId xmlns:p14="http://schemas.microsoft.com/office/powerpoint/2010/main" val="20506465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
        <p:nvSpPr>
          <p:cNvPr id="5" name="Rectangle 4"/>
          <p:cNvSpPr/>
          <p:nvPr userDrawn="1"/>
        </p:nvSpPr>
        <p:spPr>
          <a:xfrm>
            <a:off x="0" y="0"/>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solidFill>
                <a:srgbClr val="FFFFFF"/>
              </a:solidFill>
            </a:endParaRPr>
          </a:p>
        </p:txBody>
      </p:sp>
    </p:spTree>
    <p:extLst>
      <p:ext uri="{BB962C8B-B14F-4D97-AF65-F5344CB8AC3E}">
        <p14:creationId xmlns:p14="http://schemas.microsoft.com/office/powerpoint/2010/main" val="3212362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am Inf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990600" y="1598924"/>
            <a:ext cx="1828800" cy="1828800"/>
          </a:xfrm>
          <a:prstGeom prst="rect">
            <a:avLst/>
          </a:prstGeom>
          <a:solidFill>
            <a:schemeClr val="bg1">
              <a:lumMod val="85000"/>
            </a:schemeClr>
          </a:solidFill>
        </p:spPr>
        <p:txBody>
          <a:bodyPr/>
          <a:lstStyle>
            <a:lvl1pPr marL="0" indent="0">
              <a:buNone/>
              <a:defRPr sz="1000" baseline="0"/>
            </a:lvl1pPr>
          </a:lstStyle>
          <a:p>
            <a:r>
              <a:rPr lang="en-US"/>
              <a:t>Member 1</a:t>
            </a:r>
          </a:p>
        </p:txBody>
      </p:sp>
      <p:sp>
        <p:nvSpPr>
          <p:cNvPr id="8" name="Picture Placeholder 6"/>
          <p:cNvSpPr>
            <a:spLocks noGrp="1"/>
          </p:cNvSpPr>
          <p:nvPr>
            <p:ph type="pic" sz="quarter" idx="11" hasCustomPrompt="1"/>
          </p:nvPr>
        </p:nvSpPr>
        <p:spPr>
          <a:xfrm>
            <a:off x="2819400" y="1598924"/>
            <a:ext cx="1828800" cy="1828800"/>
          </a:xfrm>
          <a:prstGeom prst="rect">
            <a:avLst/>
          </a:prstGeom>
          <a:solidFill>
            <a:schemeClr val="bg1">
              <a:lumMod val="85000"/>
            </a:schemeClr>
          </a:solidFill>
        </p:spPr>
        <p:txBody>
          <a:bodyPr/>
          <a:lstStyle>
            <a:lvl1pPr marL="0" indent="0">
              <a:buNone/>
              <a:defRPr sz="1000" baseline="0"/>
            </a:lvl1pPr>
          </a:lstStyle>
          <a:p>
            <a:r>
              <a:rPr lang="en-US"/>
              <a:t>Member 2</a:t>
            </a:r>
          </a:p>
        </p:txBody>
      </p:sp>
      <p:sp>
        <p:nvSpPr>
          <p:cNvPr id="9" name="Picture Placeholder 6"/>
          <p:cNvSpPr>
            <a:spLocks noGrp="1"/>
          </p:cNvSpPr>
          <p:nvPr>
            <p:ph type="pic" sz="quarter" idx="12" hasCustomPrompt="1"/>
          </p:nvPr>
        </p:nvSpPr>
        <p:spPr>
          <a:xfrm>
            <a:off x="990600" y="3429000"/>
            <a:ext cx="1828800" cy="1828800"/>
          </a:xfrm>
          <a:prstGeom prst="rect">
            <a:avLst/>
          </a:prstGeom>
          <a:solidFill>
            <a:schemeClr val="bg1">
              <a:lumMod val="85000"/>
            </a:schemeClr>
          </a:solidFill>
        </p:spPr>
        <p:txBody>
          <a:bodyPr/>
          <a:lstStyle>
            <a:lvl1pPr marL="0" indent="0">
              <a:buNone/>
              <a:defRPr sz="1000" baseline="0"/>
            </a:lvl1pPr>
          </a:lstStyle>
          <a:p>
            <a:r>
              <a:rPr lang="en-US"/>
              <a:t>Member 3</a:t>
            </a:r>
          </a:p>
        </p:txBody>
      </p:sp>
      <p:sp>
        <p:nvSpPr>
          <p:cNvPr id="10" name="Picture Placeholder 6"/>
          <p:cNvSpPr>
            <a:spLocks noGrp="1"/>
          </p:cNvSpPr>
          <p:nvPr>
            <p:ph type="pic" sz="quarter" idx="13" hasCustomPrompt="1"/>
          </p:nvPr>
        </p:nvSpPr>
        <p:spPr>
          <a:xfrm>
            <a:off x="2819400" y="3429000"/>
            <a:ext cx="1828800" cy="1828800"/>
          </a:xfrm>
          <a:prstGeom prst="rect">
            <a:avLst/>
          </a:prstGeom>
          <a:solidFill>
            <a:schemeClr val="bg1">
              <a:lumMod val="85000"/>
            </a:schemeClr>
          </a:solidFill>
        </p:spPr>
        <p:txBody>
          <a:bodyPr/>
          <a:lstStyle>
            <a:lvl1pPr marL="0" indent="0">
              <a:buNone/>
              <a:defRPr sz="1000" baseline="0"/>
            </a:lvl1pPr>
          </a:lstStyle>
          <a:p>
            <a:r>
              <a:rPr lang="en-US"/>
              <a:t>Member 4</a:t>
            </a:r>
          </a:p>
        </p:txBody>
      </p:sp>
    </p:spTree>
    <p:extLst>
      <p:ext uri="{BB962C8B-B14F-4D97-AF65-F5344CB8AC3E}">
        <p14:creationId xmlns:p14="http://schemas.microsoft.com/office/powerpoint/2010/main" val="31717981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ta_clients">
    <p:spTree>
      <p:nvGrpSpPr>
        <p:cNvPr id="1" name=""/>
        <p:cNvGrpSpPr/>
        <p:nvPr/>
      </p:nvGrpSpPr>
      <p:grpSpPr>
        <a:xfrm>
          <a:off x="0" y="0"/>
          <a:ext cx="0" cy="0"/>
          <a:chOff x="0" y="0"/>
          <a:chExt cx="0" cy="0"/>
        </a:xfrm>
      </p:grpSpPr>
      <p:sp>
        <p:nvSpPr>
          <p:cNvPr id="4" name="Picture Placeholder 2"/>
          <p:cNvSpPr>
            <a:spLocks noGrp="1"/>
          </p:cNvSpPr>
          <p:nvPr>
            <p:ph type="pic" sz="quarter" idx="13"/>
          </p:nvPr>
        </p:nvSpPr>
        <p:spPr>
          <a:xfrm>
            <a:off x="-2" y="1758950"/>
            <a:ext cx="11429010" cy="3340100"/>
          </a:xfrm>
        </p:spPr>
        <p:txBody>
          <a:bodyPr rtlCol="0">
            <a:normAutofit/>
          </a:bodyPr>
          <a:lstStyle>
            <a:lvl1pPr marL="0" indent="0">
              <a:buNone/>
              <a:defRPr sz="1000">
                <a:latin typeface="Calibri Light"/>
                <a:cs typeface="Calibri Light"/>
              </a:defRPr>
            </a:lvl1pPr>
          </a:lstStyle>
          <a:p>
            <a:pPr lvl="0"/>
            <a:endParaRPr lang="en-US" noProof="0"/>
          </a:p>
        </p:txBody>
      </p:sp>
    </p:spTree>
    <p:extLst>
      <p:ext uri="{BB962C8B-B14F-4D97-AF65-F5344CB8AC3E}">
        <p14:creationId xmlns:p14="http://schemas.microsoft.com/office/powerpoint/2010/main" val="34203609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Blank Layout">
    <p:spTree>
      <p:nvGrpSpPr>
        <p:cNvPr id="1" name=""/>
        <p:cNvGrpSpPr/>
        <p:nvPr/>
      </p:nvGrpSpPr>
      <p:grpSpPr>
        <a:xfrm>
          <a:off x="0" y="0"/>
          <a:ext cx="0" cy="0"/>
          <a:chOff x="0" y="0"/>
          <a:chExt cx="0" cy="0"/>
        </a:xfrm>
      </p:grpSpPr>
      <p:sp>
        <p:nvSpPr>
          <p:cNvPr id="5" name="Rectangle 4"/>
          <p:cNvSpPr/>
          <p:nvPr userDrawn="1"/>
        </p:nvSpPr>
        <p:spPr>
          <a:xfrm>
            <a:off x="0" y="0"/>
            <a:ext cx="12192000" cy="68580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24981673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Sta_clients">
    <p:spTree>
      <p:nvGrpSpPr>
        <p:cNvPr id="1" name=""/>
        <p:cNvGrpSpPr/>
        <p:nvPr/>
      </p:nvGrpSpPr>
      <p:grpSpPr>
        <a:xfrm>
          <a:off x="0" y="0"/>
          <a:ext cx="0" cy="0"/>
          <a:chOff x="0" y="0"/>
          <a:chExt cx="0" cy="0"/>
        </a:xfrm>
      </p:grpSpPr>
      <p:sp>
        <p:nvSpPr>
          <p:cNvPr id="4" name="Picture Placeholder 2"/>
          <p:cNvSpPr>
            <a:spLocks noGrp="1"/>
          </p:cNvSpPr>
          <p:nvPr>
            <p:ph type="pic" sz="quarter" idx="13"/>
          </p:nvPr>
        </p:nvSpPr>
        <p:spPr>
          <a:xfrm>
            <a:off x="-2" y="1758950"/>
            <a:ext cx="11429010" cy="3340100"/>
          </a:xfrm>
        </p:spPr>
        <p:txBody>
          <a:bodyPr rtlCol="0">
            <a:normAutofit/>
          </a:bodyPr>
          <a:lstStyle>
            <a:lvl1pPr marL="0" indent="0">
              <a:buNone/>
              <a:defRPr sz="1000">
                <a:latin typeface="Calibri Light"/>
                <a:cs typeface="Calibri Light"/>
              </a:defRPr>
            </a:lvl1pPr>
          </a:lstStyle>
          <a:p>
            <a:pPr lvl="0"/>
            <a:endParaRPr lang="en-US" noProof="0"/>
          </a:p>
        </p:txBody>
      </p:sp>
    </p:spTree>
    <p:extLst>
      <p:ext uri="{BB962C8B-B14F-4D97-AF65-F5344CB8AC3E}">
        <p14:creationId xmlns:p14="http://schemas.microsoft.com/office/powerpoint/2010/main" val="21845299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86732"/>
          </a:xfrm>
        </p:spPr>
        <p:txBody>
          <a:bodyPr/>
          <a:lstStyle>
            <a:lvl1pPr algn="ctr">
              <a:defRPr/>
            </a:lvl1pPr>
          </a:lstStyle>
          <a:p>
            <a:r>
              <a:rPr lang="en-US"/>
              <a:t>Click to edit Master title style</a:t>
            </a:r>
            <a:endParaRPr lang="en-MY"/>
          </a:p>
        </p:txBody>
      </p:sp>
      <p:sp>
        <p:nvSpPr>
          <p:cNvPr id="10" name="Subtitle 2"/>
          <p:cNvSpPr>
            <a:spLocks noGrp="1"/>
          </p:cNvSpPr>
          <p:nvPr>
            <p:ph type="subTitle" idx="1"/>
          </p:nvPr>
        </p:nvSpPr>
        <p:spPr>
          <a:xfrm>
            <a:off x="1524000" y="1040179"/>
            <a:ext cx="9144000" cy="4365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Tree>
    <p:extLst>
      <p:ext uri="{BB962C8B-B14F-4D97-AF65-F5344CB8AC3E}">
        <p14:creationId xmlns:p14="http://schemas.microsoft.com/office/powerpoint/2010/main" val="3318412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DB331-56CD-B242-B2BC-70FF7115C34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42FD2A96-65B2-CF4C-9DC1-F106E500D1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E7690ED-D8E9-794C-962C-90060E74B561}"/>
              </a:ext>
            </a:extLst>
          </p:cNvPr>
          <p:cNvSpPr>
            <a:spLocks noGrp="1"/>
          </p:cNvSpPr>
          <p:nvPr>
            <p:ph type="dt" sz="half" idx="10"/>
          </p:nvPr>
        </p:nvSpPr>
        <p:spPr/>
        <p:txBody>
          <a:bodyPr/>
          <a:lstStyle/>
          <a:p>
            <a:fld id="{3AC37233-7259-0049-B44D-1DF679407E26}" type="datetimeFigureOut">
              <a:rPr lang="en-GB" smtClean="0"/>
              <a:t>09/01/2023</a:t>
            </a:fld>
            <a:endParaRPr lang="en-GB"/>
          </a:p>
        </p:txBody>
      </p:sp>
      <p:sp>
        <p:nvSpPr>
          <p:cNvPr id="5" name="Footer Placeholder 4">
            <a:extLst>
              <a:ext uri="{FF2B5EF4-FFF2-40B4-BE49-F238E27FC236}">
                <a16:creationId xmlns:a16="http://schemas.microsoft.com/office/drawing/2014/main" id="{C92DE65C-9729-ED4A-A01C-6043E92AAA2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4B75F8A-166C-FB47-B055-770D02EA6636}"/>
              </a:ext>
            </a:extLst>
          </p:cNvPr>
          <p:cNvSpPr>
            <a:spLocks noGrp="1"/>
          </p:cNvSpPr>
          <p:nvPr>
            <p:ph type="sldNum" sz="quarter" idx="12"/>
          </p:nvPr>
        </p:nvSpPr>
        <p:spPr/>
        <p:txBody>
          <a:bodyPr/>
          <a:lstStyle/>
          <a:p>
            <a:fld id="{5FE8A806-CC3D-D643-AC95-9F698CCFC2DD}" type="slidenum">
              <a:rPr lang="en-GB" smtClean="0"/>
              <a:t>‹#›</a:t>
            </a:fld>
            <a:endParaRPr lang="en-GB"/>
          </a:p>
        </p:txBody>
      </p:sp>
    </p:spTree>
    <p:extLst>
      <p:ext uri="{BB962C8B-B14F-4D97-AF65-F5344CB8AC3E}">
        <p14:creationId xmlns:p14="http://schemas.microsoft.com/office/powerpoint/2010/main" val="3723652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Tile_only_no page">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2" name="Title 1"/>
          <p:cNvSpPr>
            <a:spLocks noGrp="1"/>
          </p:cNvSpPr>
          <p:nvPr>
            <p:ph type="title"/>
          </p:nvPr>
        </p:nvSpPr>
        <p:spPr>
          <a:xfrm>
            <a:off x="838200" y="365126"/>
            <a:ext cx="10515600" cy="886732"/>
          </a:xfrm>
        </p:spPr>
        <p:txBody>
          <a:bodyPr/>
          <a:lstStyle>
            <a:lvl1pPr algn="ctr">
              <a:defRPr/>
            </a:lvl1pPr>
          </a:lstStyle>
          <a:p>
            <a:r>
              <a:rPr lang="en-US"/>
              <a:t>Click to edit Master title style</a:t>
            </a:r>
            <a:endParaRPr lang="en-MY"/>
          </a:p>
        </p:txBody>
      </p:sp>
      <p:sp>
        <p:nvSpPr>
          <p:cNvPr id="10" name="Subtitle 2"/>
          <p:cNvSpPr>
            <a:spLocks noGrp="1"/>
          </p:cNvSpPr>
          <p:nvPr>
            <p:ph type="subTitle" idx="1"/>
          </p:nvPr>
        </p:nvSpPr>
        <p:spPr>
          <a:xfrm>
            <a:off x="1524000" y="1040179"/>
            <a:ext cx="9144000" cy="436562"/>
          </a:xfrm>
        </p:spPr>
        <p:txBody>
          <a:bodyPr>
            <a:normAutofit/>
          </a:bodyPr>
          <a:lstStyle>
            <a:lvl1pPr marL="0" indent="0" algn="ct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Tree>
    <p:extLst>
      <p:ext uri="{BB962C8B-B14F-4D97-AF65-F5344CB8AC3E}">
        <p14:creationId xmlns:p14="http://schemas.microsoft.com/office/powerpoint/2010/main" val="2898845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page_layout">
    <p:spTree>
      <p:nvGrpSpPr>
        <p:cNvPr id="1" name=""/>
        <p:cNvGrpSpPr/>
        <p:nvPr/>
      </p:nvGrpSpPr>
      <p:grpSpPr>
        <a:xfrm>
          <a:off x="0" y="0"/>
          <a:ext cx="0" cy="0"/>
          <a:chOff x="0" y="0"/>
          <a:chExt cx="0" cy="0"/>
        </a:xfrm>
      </p:grpSpPr>
      <p:sp>
        <p:nvSpPr>
          <p:cNvPr id="3" name="Rectangle 2"/>
          <p:cNvSpPr/>
          <p:nvPr userDrawn="1"/>
        </p:nvSpPr>
        <p:spPr>
          <a:xfrm>
            <a:off x="0" y="3124200"/>
            <a:ext cx="12192000" cy="3733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extLst>
      <p:ext uri="{BB962C8B-B14F-4D97-AF65-F5344CB8AC3E}">
        <p14:creationId xmlns:p14="http://schemas.microsoft.com/office/powerpoint/2010/main" val="41144187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Team Info">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990600" y="1598924"/>
            <a:ext cx="1828800" cy="1828800"/>
          </a:xfrm>
          <a:prstGeom prst="rect">
            <a:avLst/>
          </a:prstGeom>
          <a:solidFill>
            <a:schemeClr val="bg1">
              <a:lumMod val="85000"/>
            </a:schemeClr>
          </a:solidFill>
        </p:spPr>
        <p:txBody>
          <a:bodyPr/>
          <a:lstStyle>
            <a:lvl1pPr marL="0" indent="0">
              <a:buNone/>
              <a:defRPr sz="1000" baseline="0"/>
            </a:lvl1pPr>
          </a:lstStyle>
          <a:p>
            <a:r>
              <a:rPr lang="en-US"/>
              <a:t>Member 1</a:t>
            </a:r>
          </a:p>
        </p:txBody>
      </p:sp>
      <p:sp>
        <p:nvSpPr>
          <p:cNvPr id="8" name="Picture Placeholder 6"/>
          <p:cNvSpPr>
            <a:spLocks noGrp="1"/>
          </p:cNvSpPr>
          <p:nvPr>
            <p:ph type="pic" sz="quarter" idx="11" hasCustomPrompt="1"/>
          </p:nvPr>
        </p:nvSpPr>
        <p:spPr>
          <a:xfrm>
            <a:off x="2819400" y="1598924"/>
            <a:ext cx="1828800" cy="1828800"/>
          </a:xfrm>
          <a:prstGeom prst="rect">
            <a:avLst/>
          </a:prstGeom>
          <a:solidFill>
            <a:schemeClr val="bg1">
              <a:lumMod val="85000"/>
            </a:schemeClr>
          </a:solidFill>
        </p:spPr>
        <p:txBody>
          <a:bodyPr/>
          <a:lstStyle>
            <a:lvl1pPr marL="0" indent="0">
              <a:buNone/>
              <a:defRPr sz="1000" baseline="0"/>
            </a:lvl1pPr>
          </a:lstStyle>
          <a:p>
            <a:r>
              <a:rPr lang="en-US"/>
              <a:t>Member 2</a:t>
            </a:r>
          </a:p>
        </p:txBody>
      </p:sp>
      <p:sp>
        <p:nvSpPr>
          <p:cNvPr id="9" name="Picture Placeholder 6"/>
          <p:cNvSpPr>
            <a:spLocks noGrp="1"/>
          </p:cNvSpPr>
          <p:nvPr>
            <p:ph type="pic" sz="quarter" idx="12" hasCustomPrompt="1"/>
          </p:nvPr>
        </p:nvSpPr>
        <p:spPr>
          <a:xfrm>
            <a:off x="990600" y="3429000"/>
            <a:ext cx="1828800" cy="1828800"/>
          </a:xfrm>
          <a:prstGeom prst="rect">
            <a:avLst/>
          </a:prstGeom>
          <a:solidFill>
            <a:schemeClr val="bg1">
              <a:lumMod val="85000"/>
            </a:schemeClr>
          </a:solidFill>
        </p:spPr>
        <p:txBody>
          <a:bodyPr/>
          <a:lstStyle>
            <a:lvl1pPr marL="0" indent="0">
              <a:buNone/>
              <a:defRPr sz="1000" baseline="0"/>
            </a:lvl1pPr>
          </a:lstStyle>
          <a:p>
            <a:r>
              <a:rPr lang="en-US"/>
              <a:t>Member 3</a:t>
            </a:r>
          </a:p>
        </p:txBody>
      </p:sp>
      <p:sp>
        <p:nvSpPr>
          <p:cNvPr id="10" name="Picture Placeholder 6"/>
          <p:cNvSpPr>
            <a:spLocks noGrp="1"/>
          </p:cNvSpPr>
          <p:nvPr>
            <p:ph type="pic" sz="quarter" idx="13" hasCustomPrompt="1"/>
          </p:nvPr>
        </p:nvSpPr>
        <p:spPr>
          <a:xfrm>
            <a:off x="2819400" y="3429000"/>
            <a:ext cx="1828800" cy="1828800"/>
          </a:xfrm>
          <a:prstGeom prst="rect">
            <a:avLst/>
          </a:prstGeom>
          <a:solidFill>
            <a:schemeClr val="bg1">
              <a:lumMod val="85000"/>
            </a:schemeClr>
          </a:solidFill>
        </p:spPr>
        <p:txBody>
          <a:bodyPr/>
          <a:lstStyle>
            <a:lvl1pPr marL="0" indent="0">
              <a:buNone/>
              <a:defRPr sz="1000" baseline="0"/>
            </a:lvl1pPr>
          </a:lstStyle>
          <a:p>
            <a:r>
              <a:rPr lang="en-US"/>
              <a:t>Member 4</a:t>
            </a:r>
          </a:p>
        </p:txBody>
      </p:sp>
    </p:spTree>
    <p:extLst>
      <p:ext uri="{BB962C8B-B14F-4D97-AF65-F5344CB8AC3E}">
        <p14:creationId xmlns:p14="http://schemas.microsoft.com/office/powerpoint/2010/main" val="17137798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6F049-FCF9-5142-A44C-BD52D541D0A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CC6E4ADB-4CDE-2B40-A6FE-6464529553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DB2EAF97-56AC-894B-9475-926AD359DBE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1852258-A758-3B47-A2D1-CBC5E7271A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BBB615-3AA4-4048-83E5-8FA9535ACA21}"/>
              </a:ext>
            </a:extLst>
          </p:cNvPr>
          <p:cNvSpPr>
            <a:spLocks noGrp="1"/>
          </p:cNvSpPr>
          <p:nvPr>
            <p:ph type="sldNum" sz="quarter" idx="12"/>
          </p:nvPr>
        </p:nvSpPr>
        <p:spPr/>
        <p:txBody>
          <a:bodyPr/>
          <a:lstStyle/>
          <a:p>
            <a:fld id="{36AAF883-F436-C240-961E-8A92462BDD19}" type="slidenum">
              <a:rPr lang="en-US" smtClean="0"/>
              <a:t>‹#›</a:t>
            </a:fld>
            <a:endParaRPr lang="en-US"/>
          </a:p>
        </p:txBody>
      </p:sp>
    </p:spTree>
    <p:extLst>
      <p:ext uri="{BB962C8B-B14F-4D97-AF65-F5344CB8AC3E}">
        <p14:creationId xmlns:p14="http://schemas.microsoft.com/office/powerpoint/2010/main" val="11393162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A0C2-9CF7-B145-BFAB-B6942FE55FD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7DE28EB-BB52-FD4D-9DE8-A359D1844C8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22C5CDD-508D-6947-8CD1-589870CF2C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D188164-5EB2-A046-AF74-612F844B87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E5B678-BB51-FB4E-9835-F291602974B5}"/>
              </a:ext>
            </a:extLst>
          </p:cNvPr>
          <p:cNvSpPr>
            <a:spLocks noGrp="1"/>
          </p:cNvSpPr>
          <p:nvPr>
            <p:ph type="sldNum" sz="quarter" idx="12"/>
          </p:nvPr>
        </p:nvSpPr>
        <p:spPr/>
        <p:txBody>
          <a:bodyPr/>
          <a:lstStyle/>
          <a:p>
            <a:fld id="{36AAF883-F436-C240-961E-8A92462BDD19}" type="slidenum">
              <a:rPr lang="en-US" smtClean="0"/>
              <a:t>‹#›</a:t>
            </a:fld>
            <a:endParaRPr lang="en-US"/>
          </a:p>
        </p:txBody>
      </p:sp>
    </p:spTree>
    <p:extLst>
      <p:ext uri="{BB962C8B-B14F-4D97-AF65-F5344CB8AC3E}">
        <p14:creationId xmlns:p14="http://schemas.microsoft.com/office/powerpoint/2010/main" val="35631647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51707-D7F5-354C-8348-6A4AF516DAE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3F5F1CCF-6ECB-8942-BF03-3EEE0DD845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EA592A8-8EAC-C142-A0BE-A9A65BA41A8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4CB3CF6-7481-454D-AAB9-30F9826F5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B2D043-F073-BC41-8D01-A0CCE2FFD5A8}"/>
              </a:ext>
            </a:extLst>
          </p:cNvPr>
          <p:cNvSpPr>
            <a:spLocks noGrp="1"/>
          </p:cNvSpPr>
          <p:nvPr>
            <p:ph type="sldNum" sz="quarter" idx="12"/>
          </p:nvPr>
        </p:nvSpPr>
        <p:spPr/>
        <p:txBody>
          <a:bodyPr/>
          <a:lstStyle/>
          <a:p>
            <a:fld id="{36AAF883-F436-C240-961E-8A92462BDD19}" type="slidenum">
              <a:rPr lang="en-US" smtClean="0"/>
              <a:t>‹#›</a:t>
            </a:fld>
            <a:endParaRPr lang="en-US"/>
          </a:p>
        </p:txBody>
      </p:sp>
    </p:spTree>
    <p:extLst>
      <p:ext uri="{BB962C8B-B14F-4D97-AF65-F5344CB8AC3E}">
        <p14:creationId xmlns:p14="http://schemas.microsoft.com/office/powerpoint/2010/main" val="23512948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922D-C001-294E-96CE-30F93248A474}"/>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3D6C5DC-BD0B-BD44-8037-C387F22960F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23FE37F-ED10-1A48-96A9-3E878FEE07E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FFECBEA9-C522-6C43-91CA-25C28505022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A44D397-12FB-8F43-852E-76565809AE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C33F61-1376-514D-9F6B-4EEBD42EB7F0}"/>
              </a:ext>
            </a:extLst>
          </p:cNvPr>
          <p:cNvSpPr>
            <a:spLocks noGrp="1"/>
          </p:cNvSpPr>
          <p:nvPr>
            <p:ph type="sldNum" sz="quarter" idx="12"/>
          </p:nvPr>
        </p:nvSpPr>
        <p:spPr/>
        <p:txBody>
          <a:bodyPr/>
          <a:lstStyle/>
          <a:p>
            <a:fld id="{36AAF883-F436-C240-961E-8A92462BDD19}" type="slidenum">
              <a:rPr lang="en-US" smtClean="0"/>
              <a:t>‹#›</a:t>
            </a:fld>
            <a:endParaRPr lang="en-US"/>
          </a:p>
        </p:txBody>
      </p:sp>
    </p:spTree>
    <p:extLst>
      <p:ext uri="{BB962C8B-B14F-4D97-AF65-F5344CB8AC3E}">
        <p14:creationId xmlns:p14="http://schemas.microsoft.com/office/powerpoint/2010/main" val="15767064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6C661-1BEF-B949-9463-0D4795EA1D6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3B100AE-B77E-2543-80CC-0044E62CA8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D3EE7FD-FF20-AA43-938F-F5808C0DF27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3F532B40-7C29-CC44-81F2-6F1CA0D276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1D38E1D-4895-5840-955F-2B8035E2159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7E0ABDF-0A26-8247-8A21-5D9922A5227F}"/>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682F0F93-412F-9D45-95E5-DDA13EA884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183710B-A5FB-6A49-A228-FB4AD6A3C9DA}"/>
              </a:ext>
            </a:extLst>
          </p:cNvPr>
          <p:cNvSpPr>
            <a:spLocks noGrp="1"/>
          </p:cNvSpPr>
          <p:nvPr>
            <p:ph type="sldNum" sz="quarter" idx="12"/>
          </p:nvPr>
        </p:nvSpPr>
        <p:spPr/>
        <p:txBody>
          <a:bodyPr/>
          <a:lstStyle/>
          <a:p>
            <a:fld id="{36AAF883-F436-C240-961E-8A92462BDD19}" type="slidenum">
              <a:rPr lang="en-US" smtClean="0"/>
              <a:t>‹#›</a:t>
            </a:fld>
            <a:endParaRPr lang="en-US"/>
          </a:p>
        </p:txBody>
      </p:sp>
    </p:spTree>
    <p:extLst>
      <p:ext uri="{BB962C8B-B14F-4D97-AF65-F5344CB8AC3E}">
        <p14:creationId xmlns:p14="http://schemas.microsoft.com/office/powerpoint/2010/main" val="10458096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D0EE5-F9BD-E74B-97DC-E89E18B6D22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CDBD63BC-A077-EE41-8F45-2573E5E00701}"/>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A232C416-AB2C-4B4E-95F2-7E3DD1CC7F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B858C5-8A2E-9A40-8FC2-2823C4CC0F23}"/>
              </a:ext>
            </a:extLst>
          </p:cNvPr>
          <p:cNvSpPr>
            <a:spLocks noGrp="1"/>
          </p:cNvSpPr>
          <p:nvPr>
            <p:ph type="sldNum" sz="quarter" idx="12"/>
          </p:nvPr>
        </p:nvSpPr>
        <p:spPr/>
        <p:txBody>
          <a:bodyPr/>
          <a:lstStyle/>
          <a:p>
            <a:fld id="{36AAF883-F436-C240-961E-8A92462BDD19}" type="slidenum">
              <a:rPr lang="en-US" smtClean="0"/>
              <a:t>‹#›</a:t>
            </a:fld>
            <a:endParaRPr lang="en-US"/>
          </a:p>
        </p:txBody>
      </p:sp>
    </p:spTree>
    <p:extLst>
      <p:ext uri="{BB962C8B-B14F-4D97-AF65-F5344CB8AC3E}">
        <p14:creationId xmlns:p14="http://schemas.microsoft.com/office/powerpoint/2010/main" val="9725518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503BE6-BEA8-A548-B37D-590697ADE49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ED55EF75-03D3-1E45-9637-E14BD5CEDF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55AA9F-6628-6A41-B8CE-CFABD2263D44}"/>
              </a:ext>
            </a:extLst>
          </p:cNvPr>
          <p:cNvSpPr>
            <a:spLocks noGrp="1"/>
          </p:cNvSpPr>
          <p:nvPr>
            <p:ph type="sldNum" sz="quarter" idx="12"/>
          </p:nvPr>
        </p:nvSpPr>
        <p:spPr/>
        <p:txBody>
          <a:bodyPr/>
          <a:lstStyle/>
          <a:p>
            <a:fld id="{36AAF883-F436-C240-961E-8A92462BDD19}" type="slidenum">
              <a:rPr lang="en-US" smtClean="0"/>
              <a:t>‹#›</a:t>
            </a:fld>
            <a:endParaRPr lang="en-US"/>
          </a:p>
        </p:txBody>
      </p:sp>
    </p:spTree>
    <p:extLst>
      <p:ext uri="{BB962C8B-B14F-4D97-AF65-F5344CB8AC3E}">
        <p14:creationId xmlns:p14="http://schemas.microsoft.com/office/powerpoint/2010/main" val="26970425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5CAB4-31CE-2C42-9A84-3E62DFB746DB}"/>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12DA1EB1-03AA-3D47-B1DA-38A874717E5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5EC09E97-0482-384C-B10D-73801C11BCC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0D41E039-B944-4B46-9DE0-B44D8A417DDF}"/>
              </a:ext>
            </a:extLst>
          </p:cNvPr>
          <p:cNvSpPr>
            <a:spLocks noGrp="1"/>
          </p:cNvSpPr>
          <p:nvPr>
            <p:ph type="dt" sz="half" idx="10"/>
          </p:nvPr>
        </p:nvSpPr>
        <p:spPr/>
        <p:txBody>
          <a:bodyPr/>
          <a:lstStyle/>
          <a:p>
            <a:fld id="{3AC37233-7259-0049-B44D-1DF679407E26}" type="datetimeFigureOut">
              <a:rPr lang="en-GB" smtClean="0"/>
              <a:t>09/01/2023</a:t>
            </a:fld>
            <a:endParaRPr lang="en-GB"/>
          </a:p>
        </p:txBody>
      </p:sp>
      <p:sp>
        <p:nvSpPr>
          <p:cNvPr id="6" name="Footer Placeholder 5">
            <a:extLst>
              <a:ext uri="{FF2B5EF4-FFF2-40B4-BE49-F238E27FC236}">
                <a16:creationId xmlns:a16="http://schemas.microsoft.com/office/drawing/2014/main" id="{C04CE7D3-C956-AD4B-9474-B468318E308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710829F-3C85-D646-88BB-60F4DF2BC6CE}"/>
              </a:ext>
            </a:extLst>
          </p:cNvPr>
          <p:cNvSpPr>
            <a:spLocks noGrp="1"/>
          </p:cNvSpPr>
          <p:nvPr>
            <p:ph type="sldNum" sz="quarter" idx="12"/>
          </p:nvPr>
        </p:nvSpPr>
        <p:spPr/>
        <p:txBody>
          <a:bodyPr/>
          <a:lstStyle/>
          <a:p>
            <a:fld id="{5FE8A806-CC3D-D643-AC95-9F698CCFC2DD}" type="slidenum">
              <a:rPr lang="en-GB" smtClean="0"/>
              <a:t>‹#›</a:t>
            </a:fld>
            <a:endParaRPr lang="en-GB"/>
          </a:p>
        </p:txBody>
      </p:sp>
    </p:spTree>
    <p:extLst>
      <p:ext uri="{BB962C8B-B14F-4D97-AF65-F5344CB8AC3E}">
        <p14:creationId xmlns:p14="http://schemas.microsoft.com/office/powerpoint/2010/main" val="31953123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F6FD1-4704-6D47-A417-DF5BD32EAC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DC8F39B9-FD99-4C4E-81C2-21A5EF0B4B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2EE015A-B2DF-0B44-8E57-9477C4383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6BC46F6-98FC-9C4F-B55B-D779D901570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9DF4BAE-E04E-3C4A-8676-2C8828459B5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9FF89-A2E1-EE43-B5D5-35293CB7F022}"/>
              </a:ext>
            </a:extLst>
          </p:cNvPr>
          <p:cNvSpPr>
            <a:spLocks noGrp="1"/>
          </p:cNvSpPr>
          <p:nvPr>
            <p:ph type="sldNum" sz="quarter" idx="12"/>
          </p:nvPr>
        </p:nvSpPr>
        <p:spPr/>
        <p:txBody>
          <a:bodyPr/>
          <a:lstStyle/>
          <a:p>
            <a:fld id="{36AAF883-F436-C240-961E-8A92462BDD19}" type="slidenum">
              <a:rPr lang="en-US" smtClean="0"/>
              <a:t>‹#›</a:t>
            </a:fld>
            <a:endParaRPr lang="en-US"/>
          </a:p>
        </p:txBody>
      </p:sp>
    </p:spTree>
    <p:extLst>
      <p:ext uri="{BB962C8B-B14F-4D97-AF65-F5344CB8AC3E}">
        <p14:creationId xmlns:p14="http://schemas.microsoft.com/office/powerpoint/2010/main" val="29406302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701C-EBD6-AB4B-A2DA-ACC2C985204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D27F84C-BDDE-3946-89F0-BEFFCE7CE2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2574D7-EC8B-9F49-A854-7719966701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4F317DC-5A88-F248-8441-A568897C243B}"/>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FC97297B-157D-8D4D-A70D-C538764438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438D83-7E64-0344-B44A-B9D47FCEB1DB}"/>
              </a:ext>
            </a:extLst>
          </p:cNvPr>
          <p:cNvSpPr>
            <a:spLocks noGrp="1"/>
          </p:cNvSpPr>
          <p:nvPr>
            <p:ph type="sldNum" sz="quarter" idx="12"/>
          </p:nvPr>
        </p:nvSpPr>
        <p:spPr/>
        <p:txBody>
          <a:bodyPr/>
          <a:lstStyle/>
          <a:p>
            <a:fld id="{36AAF883-F436-C240-961E-8A92462BDD19}" type="slidenum">
              <a:rPr lang="en-US" smtClean="0"/>
              <a:t>‹#›</a:t>
            </a:fld>
            <a:endParaRPr lang="en-US"/>
          </a:p>
        </p:txBody>
      </p:sp>
    </p:spTree>
    <p:extLst>
      <p:ext uri="{BB962C8B-B14F-4D97-AF65-F5344CB8AC3E}">
        <p14:creationId xmlns:p14="http://schemas.microsoft.com/office/powerpoint/2010/main" val="29472895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AA5D6-0100-8D4C-A078-97C3B2137CD6}"/>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0D737282-BCB1-A441-8434-E1DD9F3A97B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E1BDBD7-B66B-8D48-9E3D-88F41CB4CF6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E1F9405-B8CB-6C4C-88AD-8CF5FCD3DD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A1627E-5829-9D4B-B301-6E8D2804E340}"/>
              </a:ext>
            </a:extLst>
          </p:cNvPr>
          <p:cNvSpPr>
            <a:spLocks noGrp="1"/>
          </p:cNvSpPr>
          <p:nvPr>
            <p:ph type="sldNum" sz="quarter" idx="12"/>
          </p:nvPr>
        </p:nvSpPr>
        <p:spPr/>
        <p:txBody>
          <a:bodyPr/>
          <a:lstStyle/>
          <a:p>
            <a:fld id="{36AAF883-F436-C240-961E-8A92462BDD19}" type="slidenum">
              <a:rPr lang="en-US" smtClean="0"/>
              <a:t>‹#›</a:t>
            </a:fld>
            <a:endParaRPr lang="en-US"/>
          </a:p>
        </p:txBody>
      </p:sp>
    </p:spTree>
    <p:extLst>
      <p:ext uri="{BB962C8B-B14F-4D97-AF65-F5344CB8AC3E}">
        <p14:creationId xmlns:p14="http://schemas.microsoft.com/office/powerpoint/2010/main" val="39161591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26063F-87AA-9847-8D6B-62EA31DB71A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32027BD-1886-F942-8301-C9B7B65A725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AD9254C-250F-DB40-A8C6-82F506676B8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96B357D-92EA-094D-B158-30475CB63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41094D-10DB-B342-87DA-E3C5A42DEE99}"/>
              </a:ext>
            </a:extLst>
          </p:cNvPr>
          <p:cNvSpPr>
            <a:spLocks noGrp="1"/>
          </p:cNvSpPr>
          <p:nvPr>
            <p:ph type="sldNum" sz="quarter" idx="12"/>
          </p:nvPr>
        </p:nvSpPr>
        <p:spPr/>
        <p:txBody>
          <a:bodyPr/>
          <a:lstStyle/>
          <a:p>
            <a:fld id="{36AAF883-F436-C240-961E-8A92462BDD19}" type="slidenum">
              <a:rPr lang="en-US" smtClean="0"/>
              <a:t>‹#›</a:t>
            </a:fld>
            <a:endParaRPr lang="en-US"/>
          </a:p>
        </p:txBody>
      </p:sp>
    </p:spTree>
    <p:extLst>
      <p:ext uri="{BB962C8B-B14F-4D97-AF65-F5344CB8AC3E}">
        <p14:creationId xmlns:p14="http://schemas.microsoft.com/office/powerpoint/2010/main" val="14226495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1D304-533C-FD4D-B173-59DC1078BC91}"/>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268024D-7AAC-5D42-8F88-517F4E5BB0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D4A56E3-9080-C84C-82CA-CD92208582A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5FDCF667-90B4-B046-9B0E-7E84EBD4F7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1289F321-3024-3348-AA8E-85F5F6B4D73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F1401AF2-3A18-EF4F-A0AC-D6E244BF6B21}"/>
              </a:ext>
            </a:extLst>
          </p:cNvPr>
          <p:cNvSpPr>
            <a:spLocks noGrp="1"/>
          </p:cNvSpPr>
          <p:nvPr>
            <p:ph type="dt" sz="half" idx="10"/>
          </p:nvPr>
        </p:nvSpPr>
        <p:spPr/>
        <p:txBody>
          <a:bodyPr/>
          <a:lstStyle/>
          <a:p>
            <a:fld id="{3AC37233-7259-0049-B44D-1DF679407E26}" type="datetimeFigureOut">
              <a:rPr lang="en-GB" smtClean="0"/>
              <a:t>09/01/2023</a:t>
            </a:fld>
            <a:endParaRPr lang="en-GB"/>
          </a:p>
        </p:txBody>
      </p:sp>
      <p:sp>
        <p:nvSpPr>
          <p:cNvPr id="8" name="Footer Placeholder 7">
            <a:extLst>
              <a:ext uri="{FF2B5EF4-FFF2-40B4-BE49-F238E27FC236}">
                <a16:creationId xmlns:a16="http://schemas.microsoft.com/office/drawing/2014/main" id="{1D3868EC-30DD-6946-854A-4DC4A811B1C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43C5630-793D-984C-8490-3ED2D8CC4AA1}"/>
              </a:ext>
            </a:extLst>
          </p:cNvPr>
          <p:cNvSpPr>
            <a:spLocks noGrp="1"/>
          </p:cNvSpPr>
          <p:nvPr>
            <p:ph type="sldNum" sz="quarter" idx="12"/>
          </p:nvPr>
        </p:nvSpPr>
        <p:spPr/>
        <p:txBody>
          <a:bodyPr/>
          <a:lstStyle/>
          <a:p>
            <a:fld id="{5FE8A806-CC3D-D643-AC95-9F698CCFC2DD}" type="slidenum">
              <a:rPr lang="en-GB" smtClean="0"/>
              <a:t>‹#›</a:t>
            </a:fld>
            <a:endParaRPr lang="en-GB"/>
          </a:p>
        </p:txBody>
      </p:sp>
    </p:spTree>
    <p:extLst>
      <p:ext uri="{BB962C8B-B14F-4D97-AF65-F5344CB8AC3E}">
        <p14:creationId xmlns:p14="http://schemas.microsoft.com/office/powerpoint/2010/main" val="8008778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FE5C7-7590-5545-9A67-DBF063FB55B0}"/>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3FE4A8E0-30DC-2542-958A-B2FD0FB1150F}"/>
              </a:ext>
            </a:extLst>
          </p:cNvPr>
          <p:cNvSpPr>
            <a:spLocks noGrp="1"/>
          </p:cNvSpPr>
          <p:nvPr>
            <p:ph type="dt" sz="half" idx="10"/>
          </p:nvPr>
        </p:nvSpPr>
        <p:spPr/>
        <p:txBody>
          <a:bodyPr/>
          <a:lstStyle/>
          <a:p>
            <a:fld id="{3AC37233-7259-0049-B44D-1DF679407E26}" type="datetimeFigureOut">
              <a:rPr lang="en-GB" smtClean="0"/>
              <a:t>09/01/2023</a:t>
            </a:fld>
            <a:endParaRPr lang="en-GB"/>
          </a:p>
        </p:txBody>
      </p:sp>
      <p:sp>
        <p:nvSpPr>
          <p:cNvPr id="4" name="Footer Placeholder 3">
            <a:extLst>
              <a:ext uri="{FF2B5EF4-FFF2-40B4-BE49-F238E27FC236}">
                <a16:creationId xmlns:a16="http://schemas.microsoft.com/office/drawing/2014/main" id="{9A8CF612-2686-934F-AC76-53EE8D6C780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A2E8080-86E1-604C-B584-90196A5ABCF0}"/>
              </a:ext>
            </a:extLst>
          </p:cNvPr>
          <p:cNvSpPr>
            <a:spLocks noGrp="1"/>
          </p:cNvSpPr>
          <p:nvPr>
            <p:ph type="sldNum" sz="quarter" idx="12"/>
          </p:nvPr>
        </p:nvSpPr>
        <p:spPr/>
        <p:txBody>
          <a:bodyPr/>
          <a:lstStyle/>
          <a:p>
            <a:fld id="{5FE8A806-CC3D-D643-AC95-9F698CCFC2DD}" type="slidenum">
              <a:rPr lang="en-GB" smtClean="0"/>
              <a:t>‹#›</a:t>
            </a:fld>
            <a:endParaRPr lang="en-GB"/>
          </a:p>
        </p:txBody>
      </p:sp>
    </p:spTree>
    <p:extLst>
      <p:ext uri="{BB962C8B-B14F-4D97-AF65-F5344CB8AC3E}">
        <p14:creationId xmlns:p14="http://schemas.microsoft.com/office/powerpoint/2010/main" val="2018138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38BB23-CFF9-BD41-8CE4-C37750D533A5}"/>
              </a:ext>
            </a:extLst>
          </p:cNvPr>
          <p:cNvSpPr>
            <a:spLocks noGrp="1"/>
          </p:cNvSpPr>
          <p:nvPr>
            <p:ph type="dt" sz="half" idx="10"/>
          </p:nvPr>
        </p:nvSpPr>
        <p:spPr/>
        <p:txBody>
          <a:bodyPr/>
          <a:lstStyle/>
          <a:p>
            <a:fld id="{3AC37233-7259-0049-B44D-1DF679407E26}" type="datetimeFigureOut">
              <a:rPr lang="en-GB" smtClean="0"/>
              <a:t>09/01/2023</a:t>
            </a:fld>
            <a:endParaRPr lang="en-GB"/>
          </a:p>
        </p:txBody>
      </p:sp>
      <p:sp>
        <p:nvSpPr>
          <p:cNvPr id="3" name="Footer Placeholder 2">
            <a:extLst>
              <a:ext uri="{FF2B5EF4-FFF2-40B4-BE49-F238E27FC236}">
                <a16:creationId xmlns:a16="http://schemas.microsoft.com/office/drawing/2014/main" id="{2CF9E968-A45F-D34E-83AF-569FD00D9D9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A24F888F-8EBE-7648-B00B-6FE600B30203}"/>
              </a:ext>
            </a:extLst>
          </p:cNvPr>
          <p:cNvSpPr>
            <a:spLocks noGrp="1"/>
          </p:cNvSpPr>
          <p:nvPr>
            <p:ph type="sldNum" sz="quarter" idx="12"/>
          </p:nvPr>
        </p:nvSpPr>
        <p:spPr/>
        <p:txBody>
          <a:bodyPr/>
          <a:lstStyle/>
          <a:p>
            <a:fld id="{5FE8A806-CC3D-D643-AC95-9F698CCFC2DD}" type="slidenum">
              <a:rPr lang="en-GB" smtClean="0"/>
              <a:t>‹#›</a:t>
            </a:fld>
            <a:endParaRPr lang="en-GB"/>
          </a:p>
        </p:txBody>
      </p:sp>
    </p:spTree>
    <p:extLst>
      <p:ext uri="{BB962C8B-B14F-4D97-AF65-F5344CB8AC3E}">
        <p14:creationId xmlns:p14="http://schemas.microsoft.com/office/powerpoint/2010/main" val="1527573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AB84B-82FD-E540-92E7-C3A32D3A9F7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9F09FC73-E5D9-214B-9BA9-E4A0ED7E75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F90E8180-DBDA-E849-BE56-C2228660BF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9D5D652-666E-BE44-B074-340CF3F5ECFF}"/>
              </a:ext>
            </a:extLst>
          </p:cNvPr>
          <p:cNvSpPr>
            <a:spLocks noGrp="1"/>
          </p:cNvSpPr>
          <p:nvPr>
            <p:ph type="dt" sz="half" idx="10"/>
          </p:nvPr>
        </p:nvSpPr>
        <p:spPr/>
        <p:txBody>
          <a:bodyPr/>
          <a:lstStyle/>
          <a:p>
            <a:fld id="{3AC37233-7259-0049-B44D-1DF679407E26}" type="datetimeFigureOut">
              <a:rPr lang="en-GB" smtClean="0"/>
              <a:t>09/01/2023</a:t>
            </a:fld>
            <a:endParaRPr lang="en-GB"/>
          </a:p>
        </p:txBody>
      </p:sp>
      <p:sp>
        <p:nvSpPr>
          <p:cNvPr id="6" name="Footer Placeholder 5">
            <a:extLst>
              <a:ext uri="{FF2B5EF4-FFF2-40B4-BE49-F238E27FC236}">
                <a16:creationId xmlns:a16="http://schemas.microsoft.com/office/drawing/2014/main" id="{DD5AAC8A-BB5E-2545-B4C5-5AF438AFC24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6D0729-40BC-4949-A749-854A79806073}"/>
              </a:ext>
            </a:extLst>
          </p:cNvPr>
          <p:cNvSpPr>
            <a:spLocks noGrp="1"/>
          </p:cNvSpPr>
          <p:nvPr>
            <p:ph type="sldNum" sz="quarter" idx="12"/>
          </p:nvPr>
        </p:nvSpPr>
        <p:spPr/>
        <p:txBody>
          <a:bodyPr/>
          <a:lstStyle/>
          <a:p>
            <a:fld id="{5FE8A806-CC3D-D643-AC95-9F698CCFC2DD}" type="slidenum">
              <a:rPr lang="en-GB" smtClean="0"/>
              <a:t>‹#›</a:t>
            </a:fld>
            <a:endParaRPr lang="en-GB"/>
          </a:p>
        </p:txBody>
      </p:sp>
    </p:spTree>
    <p:extLst>
      <p:ext uri="{BB962C8B-B14F-4D97-AF65-F5344CB8AC3E}">
        <p14:creationId xmlns:p14="http://schemas.microsoft.com/office/powerpoint/2010/main" val="1747571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32BC0-5585-634B-BCA2-000D1AA2D66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5A994974-7874-1B4D-ACE3-DA0A897AF2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20411A4-96B4-DD45-94C7-4A666B9901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0742044-9B19-4F40-A5DC-6276F443401B}"/>
              </a:ext>
            </a:extLst>
          </p:cNvPr>
          <p:cNvSpPr>
            <a:spLocks noGrp="1"/>
          </p:cNvSpPr>
          <p:nvPr>
            <p:ph type="dt" sz="half" idx="10"/>
          </p:nvPr>
        </p:nvSpPr>
        <p:spPr/>
        <p:txBody>
          <a:bodyPr/>
          <a:lstStyle/>
          <a:p>
            <a:fld id="{3AC37233-7259-0049-B44D-1DF679407E26}" type="datetimeFigureOut">
              <a:rPr lang="en-GB" smtClean="0"/>
              <a:t>09/01/2023</a:t>
            </a:fld>
            <a:endParaRPr lang="en-GB"/>
          </a:p>
        </p:txBody>
      </p:sp>
      <p:sp>
        <p:nvSpPr>
          <p:cNvPr id="6" name="Footer Placeholder 5">
            <a:extLst>
              <a:ext uri="{FF2B5EF4-FFF2-40B4-BE49-F238E27FC236}">
                <a16:creationId xmlns:a16="http://schemas.microsoft.com/office/drawing/2014/main" id="{D16745B4-592F-A94E-8DA1-4DEF3DD2161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46089830-6DA5-BB41-BB20-4CEDE3D9A6B4}"/>
              </a:ext>
            </a:extLst>
          </p:cNvPr>
          <p:cNvSpPr>
            <a:spLocks noGrp="1"/>
          </p:cNvSpPr>
          <p:nvPr>
            <p:ph type="sldNum" sz="quarter" idx="12"/>
          </p:nvPr>
        </p:nvSpPr>
        <p:spPr/>
        <p:txBody>
          <a:bodyPr/>
          <a:lstStyle/>
          <a:p>
            <a:fld id="{5FE8A806-CC3D-D643-AC95-9F698CCFC2DD}" type="slidenum">
              <a:rPr lang="en-GB" smtClean="0"/>
              <a:t>‹#›</a:t>
            </a:fld>
            <a:endParaRPr lang="en-GB"/>
          </a:p>
        </p:txBody>
      </p:sp>
    </p:spTree>
    <p:extLst>
      <p:ext uri="{BB962C8B-B14F-4D97-AF65-F5344CB8AC3E}">
        <p14:creationId xmlns:p14="http://schemas.microsoft.com/office/powerpoint/2010/main" val="896222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3.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7717E1-5731-1E41-8ACE-FC4B122DE2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225F57DD-7581-3F47-AD80-B2BA277163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929BB26-CBB5-5045-8EA5-220BEEA404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C37233-7259-0049-B44D-1DF679407E26}" type="datetimeFigureOut">
              <a:rPr lang="en-GB" smtClean="0"/>
              <a:t>09/01/2023</a:t>
            </a:fld>
            <a:endParaRPr lang="en-GB"/>
          </a:p>
        </p:txBody>
      </p:sp>
      <p:sp>
        <p:nvSpPr>
          <p:cNvPr id="5" name="Footer Placeholder 4">
            <a:extLst>
              <a:ext uri="{FF2B5EF4-FFF2-40B4-BE49-F238E27FC236}">
                <a16:creationId xmlns:a16="http://schemas.microsoft.com/office/drawing/2014/main" id="{1A747DB3-581D-124F-9828-87E9C31693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158F155-BB45-4A41-9D1D-21ADCEDF1B2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E8A806-CC3D-D643-AC95-9F698CCFC2DD}" type="slidenum">
              <a:rPr lang="en-GB" smtClean="0"/>
              <a:t>‹#›</a:t>
            </a:fld>
            <a:endParaRPr lang="en-GB"/>
          </a:p>
        </p:txBody>
      </p:sp>
    </p:spTree>
    <p:extLst>
      <p:ext uri="{BB962C8B-B14F-4D97-AF65-F5344CB8AC3E}">
        <p14:creationId xmlns:p14="http://schemas.microsoft.com/office/powerpoint/2010/main" val="39394824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cxnSp>
        <p:nvCxnSpPr>
          <p:cNvPr id="7" name="Straight Connector 6"/>
          <p:cNvCxnSpPr/>
          <p:nvPr userDrawn="1"/>
        </p:nvCxnSpPr>
        <p:spPr>
          <a:xfrm>
            <a:off x="1903789" y="6387497"/>
            <a:ext cx="8891211" cy="0"/>
          </a:xfrm>
          <a:prstGeom prst="line">
            <a:avLst/>
          </a:prstGeom>
          <a:ln w="9525">
            <a:solidFill>
              <a:schemeClr val="bg1">
                <a:lumMod val="50000"/>
                <a:alpha val="20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userDrawn="1"/>
        </p:nvSpPr>
        <p:spPr>
          <a:xfrm>
            <a:off x="777722" y="6233608"/>
            <a:ext cx="1249198" cy="307777"/>
          </a:xfrm>
          <a:prstGeom prst="rect">
            <a:avLst/>
          </a:prstGeom>
          <a:noFill/>
        </p:spPr>
        <p:txBody>
          <a:bodyPr wrap="square" rtlCol="0">
            <a:spAutoFit/>
          </a:bodyPr>
          <a:lstStyle/>
          <a:p>
            <a:r>
              <a:rPr lang="en-MY" sz="1400">
                <a:solidFill>
                  <a:srgbClr val="2B2B2D"/>
                </a:solidFill>
                <a:cs typeface="Lato Light" panose="020F0402020204030203" pitchFamily="34" charset="0"/>
              </a:rPr>
              <a:t>STARTUP </a:t>
            </a:r>
            <a:r>
              <a:rPr lang="en-MY" sz="1400">
                <a:solidFill>
                  <a:srgbClr val="2B2B2D"/>
                </a:solidFill>
              </a:rPr>
              <a:t> </a:t>
            </a:r>
            <a:r>
              <a:rPr lang="en-MY" sz="1400">
                <a:solidFill>
                  <a:srgbClr val="2B2B2D"/>
                </a:solidFill>
                <a:latin typeface="Lato Black" panose="020F0A02020204030203" pitchFamily="34" charset="0"/>
                <a:cs typeface="Lato Black" panose="020F0A02020204030203" pitchFamily="34" charset="0"/>
              </a:rPr>
              <a:t>X</a:t>
            </a:r>
          </a:p>
        </p:txBody>
      </p:sp>
      <p:sp>
        <p:nvSpPr>
          <p:cNvPr id="15" name="TextBox 14"/>
          <p:cNvSpPr txBox="1"/>
          <p:nvPr userDrawn="1"/>
        </p:nvSpPr>
        <p:spPr>
          <a:xfrm>
            <a:off x="10977637" y="6248996"/>
            <a:ext cx="383438" cy="307777"/>
          </a:xfrm>
          <a:prstGeom prst="rect">
            <a:avLst/>
          </a:prstGeom>
          <a:noFill/>
        </p:spPr>
        <p:txBody>
          <a:bodyPr wrap="none" rtlCol="0">
            <a:spAutoFit/>
          </a:bodyPr>
          <a:lstStyle/>
          <a:p>
            <a:fld id="{260E2A6B-A809-4840-BF14-8648BC0BDF87}" type="slidenum">
              <a:rPr lang="id-ID" sz="1400" smtClean="0">
                <a:solidFill>
                  <a:srgbClr val="2B2B2D"/>
                </a:solidFill>
                <a:cs typeface="Lato Light"/>
              </a:rPr>
              <a:pPr/>
              <a:t>‹#›</a:t>
            </a:fld>
            <a:endParaRPr lang="en-MY" sz="1400">
              <a:solidFill>
                <a:srgbClr val="2B2B2D"/>
              </a:solidFill>
            </a:endParaRPr>
          </a:p>
        </p:txBody>
      </p:sp>
      <p:grpSp>
        <p:nvGrpSpPr>
          <p:cNvPr id="27" name="Group 26"/>
          <p:cNvGrpSpPr/>
          <p:nvPr userDrawn="1"/>
        </p:nvGrpSpPr>
        <p:grpSpPr>
          <a:xfrm>
            <a:off x="10725261" y="443952"/>
            <a:ext cx="628539" cy="280755"/>
            <a:chOff x="11237090" y="300016"/>
            <a:chExt cx="628539" cy="280755"/>
          </a:xfrm>
        </p:grpSpPr>
        <p:sp>
          <p:nvSpPr>
            <p:cNvPr id="19" name="Oval 18"/>
            <p:cNvSpPr/>
            <p:nvPr userDrawn="1"/>
          </p:nvSpPr>
          <p:spPr>
            <a:xfrm>
              <a:off x="11237090" y="300016"/>
              <a:ext cx="276847" cy="276847"/>
            </a:xfrm>
            <a:prstGeom prst="ellipse">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20" name="Oval 19"/>
            <p:cNvSpPr/>
            <p:nvPr userDrawn="1"/>
          </p:nvSpPr>
          <p:spPr>
            <a:xfrm>
              <a:off x="11588782" y="303924"/>
              <a:ext cx="276847" cy="276847"/>
            </a:xfrm>
            <a:prstGeom prst="ellipse">
              <a:avLst/>
            </a:prstGeom>
            <a:no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grpSp>
          <p:nvGrpSpPr>
            <p:cNvPr id="21" name="Group 20"/>
            <p:cNvGrpSpPr/>
            <p:nvPr userDrawn="1"/>
          </p:nvGrpSpPr>
          <p:grpSpPr>
            <a:xfrm>
              <a:off x="11346477" y="404980"/>
              <a:ext cx="45719" cy="73401"/>
              <a:chOff x="3345327" y="4804129"/>
              <a:chExt cx="74099" cy="118964"/>
            </a:xfrm>
          </p:grpSpPr>
          <p:cxnSp>
            <p:nvCxnSpPr>
              <p:cNvPr id="25" name="Straight Connector 24"/>
              <p:cNvCxnSpPr/>
              <p:nvPr userDrawn="1"/>
            </p:nvCxnSpPr>
            <p:spPr>
              <a:xfrm rot="16200000">
                <a:off x="3350846" y="4798611"/>
                <a:ext cx="63061" cy="74098"/>
              </a:xfrm>
              <a:prstGeom prst="line">
                <a:avLst/>
              </a:prstGeom>
              <a:ln w="952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345327" y="4861369"/>
                <a:ext cx="74097" cy="61724"/>
              </a:xfrm>
              <a:prstGeom prst="line">
                <a:avLst/>
              </a:prstGeom>
              <a:ln w="952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userDrawn="1"/>
          </p:nvGrpSpPr>
          <p:grpSpPr>
            <a:xfrm flipH="1" flipV="1">
              <a:off x="11708253" y="402651"/>
              <a:ext cx="45719" cy="73401"/>
              <a:chOff x="3345327" y="4804129"/>
              <a:chExt cx="74099" cy="118964"/>
            </a:xfrm>
          </p:grpSpPr>
          <p:cxnSp>
            <p:nvCxnSpPr>
              <p:cNvPr id="23" name="Straight Connector 22"/>
              <p:cNvCxnSpPr/>
              <p:nvPr userDrawn="1"/>
            </p:nvCxnSpPr>
            <p:spPr>
              <a:xfrm rot="16200000">
                <a:off x="3350846" y="4798611"/>
                <a:ext cx="63061" cy="74098"/>
              </a:xfrm>
              <a:prstGeom prst="line">
                <a:avLst/>
              </a:prstGeom>
              <a:ln w="952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3345327" y="4861369"/>
                <a:ext cx="74097" cy="61724"/>
              </a:xfrm>
              <a:prstGeom prst="line">
                <a:avLst/>
              </a:prstGeom>
              <a:ln w="952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37266074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560980-B8C7-634E-B895-600A9E2FBE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AEADE0B-BB7E-F54D-B0E2-6B0A7595B0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AC97D41-3A5D-3A4B-B1C8-C7938D1C97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73000C6B-7FCC-B149-A6EA-7A15A5244FB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55FFE3-C120-C547-932C-ED2264BAFB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AAF883-F436-C240-961E-8A92462BDD19}" type="slidenum">
              <a:rPr lang="en-US" smtClean="0"/>
              <a:t>‹#›</a:t>
            </a:fld>
            <a:endParaRPr lang="en-US"/>
          </a:p>
        </p:txBody>
      </p:sp>
    </p:spTree>
    <p:extLst>
      <p:ext uri="{BB962C8B-B14F-4D97-AF65-F5344CB8AC3E}">
        <p14:creationId xmlns:p14="http://schemas.microsoft.com/office/powerpoint/2010/main" val="241455992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24.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0.emf"/><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34.xml"/><Relationship Id="rId5" Type="http://schemas.openxmlformats.org/officeDocument/2006/relationships/image" Target="../media/image9.tiff"/><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hyperlink" Target="https://doi.org/10.1016/j.cels.2019.07.007" TargetMode="External"/><Relationship Id="rId5" Type="http://schemas.openxmlformats.org/officeDocument/2006/relationships/image" Target="../media/image7.tiff"/><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jpeg"/><Relationship Id="rId3" Type="http://schemas.openxmlformats.org/officeDocument/2006/relationships/image" Target="../media/image14.png"/><Relationship Id="rId7" Type="http://schemas.openxmlformats.org/officeDocument/2006/relationships/image" Target="../media/image17.png"/><Relationship Id="rId12" Type="http://schemas.openxmlformats.org/officeDocument/2006/relationships/image" Target="../media/image22.jpeg"/><Relationship Id="rId17" Type="http://schemas.openxmlformats.org/officeDocument/2006/relationships/image" Target="../media/image13.png"/><Relationship Id="rId2" Type="http://schemas.openxmlformats.org/officeDocument/2006/relationships/notesSlide" Target="../notesSlides/notesSlide6.xml"/><Relationship Id="rId16"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tif"/><Relationship Id="rId5" Type="http://schemas.openxmlformats.org/officeDocument/2006/relationships/image" Target="../media/image15.png"/><Relationship Id="rId15" Type="http://schemas.microsoft.com/office/2007/relationships/hdphoto" Target="../media/hdphoto2.wdp"/><Relationship Id="rId10" Type="http://schemas.openxmlformats.org/officeDocument/2006/relationships/image" Target="../media/image20.jpeg"/><Relationship Id="rId4" Type="http://schemas.microsoft.com/office/2007/relationships/hdphoto" Target="../media/hdphoto1.wdp"/><Relationship Id="rId9" Type="http://schemas.openxmlformats.org/officeDocument/2006/relationships/image" Target="../media/image19.jpeg"/><Relationship Id="rId1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12192000" cy="6858000"/>
          </a:xfrm>
          <a:prstGeom prst="rect">
            <a:avLst/>
          </a:prstGeom>
          <a:gradFill>
            <a:gsLst>
              <a:gs pos="90000">
                <a:schemeClr val="accent2"/>
              </a:gs>
              <a:gs pos="0">
                <a:schemeClr val="accent5"/>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FFFFFF"/>
              </a:solidFill>
              <a:effectLst/>
              <a:uLnTx/>
              <a:uFillTx/>
              <a:latin typeface="Lato Light"/>
              <a:ea typeface="+mn-ea"/>
              <a:cs typeface="+mn-cs"/>
            </a:endParaRPr>
          </a:p>
        </p:txBody>
      </p:sp>
      <p:sp>
        <p:nvSpPr>
          <p:cNvPr id="3" name="Rectangle 2"/>
          <p:cNvSpPr/>
          <p:nvPr/>
        </p:nvSpPr>
        <p:spPr>
          <a:xfrm>
            <a:off x="607779" y="638954"/>
            <a:ext cx="12192000" cy="6858000"/>
          </a:xfrm>
          <a:prstGeom prst="rect">
            <a:avLst/>
          </a:prstGeom>
          <a:solidFill>
            <a:schemeClr val="bg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MY" sz="1800" b="0" i="0" u="none" strike="noStrike" kern="1200" cap="none" spc="0" normalizeH="0" baseline="0" noProof="0">
              <a:ln>
                <a:noFill/>
              </a:ln>
              <a:solidFill>
                <a:srgbClr val="FFFFFF"/>
              </a:solidFill>
              <a:effectLst/>
              <a:uLnTx/>
              <a:uFillTx/>
              <a:latin typeface="Lato Light"/>
              <a:ea typeface="+mn-ea"/>
              <a:cs typeface="+mn-cs"/>
            </a:endParaRPr>
          </a:p>
        </p:txBody>
      </p:sp>
      <p:sp>
        <p:nvSpPr>
          <p:cNvPr id="4" name="Rectangle 3"/>
          <p:cNvSpPr/>
          <p:nvPr/>
        </p:nvSpPr>
        <p:spPr>
          <a:xfrm>
            <a:off x="607779" y="625192"/>
            <a:ext cx="10850796" cy="5661307"/>
          </a:xfrm>
          <a:prstGeom prst="rect">
            <a:avLst/>
          </a:prstGeom>
          <a:solidFill>
            <a:schemeClr val="bg1">
              <a:alpha val="9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Lato Light"/>
              <a:ea typeface="+mn-ea"/>
              <a:cs typeface="+mn-cs"/>
            </a:endParaRPr>
          </a:p>
        </p:txBody>
      </p:sp>
      <p:grpSp>
        <p:nvGrpSpPr>
          <p:cNvPr id="6" name="Group 5">
            <a:extLst>
              <a:ext uri="{FF2B5EF4-FFF2-40B4-BE49-F238E27FC236}">
                <a16:creationId xmlns:a16="http://schemas.microsoft.com/office/drawing/2014/main" id="{27E9F3AF-A099-2341-A374-5C3FAE4E30B3}"/>
              </a:ext>
            </a:extLst>
          </p:cNvPr>
          <p:cNvGrpSpPr/>
          <p:nvPr/>
        </p:nvGrpSpPr>
        <p:grpSpPr>
          <a:xfrm>
            <a:off x="942983" y="3520256"/>
            <a:ext cx="5735781" cy="1775835"/>
            <a:chOff x="2211344" y="3787578"/>
            <a:chExt cx="5735781" cy="1775835"/>
          </a:xfrm>
        </p:grpSpPr>
        <p:sp>
          <p:nvSpPr>
            <p:cNvPr id="10" name="TextBox 9"/>
            <p:cNvSpPr txBox="1"/>
            <p:nvPr/>
          </p:nvSpPr>
          <p:spPr>
            <a:xfrm>
              <a:off x="3290654" y="3787578"/>
              <a:ext cx="386715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Y" sz="1800" b="0" i="0" u="none" strike="noStrike" kern="1200" cap="none" spc="0" normalizeH="0" baseline="0" noProof="0">
                  <a:ln>
                    <a:noFill/>
                  </a:ln>
                  <a:solidFill>
                    <a:srgbClr val="2B2B2D"/>
                  </a:solidFill>
                  <a:effectLst/>
                  <a:uLnTx/>
                  <a:uFillTx/>
                  <a:latin typeface="Lato Light" panose="020F0402020204030203" pitchFamily="34" charset="0"/>
                  <a:ea typeface="Open Sans Light" panose="020B0306030504020204" pitchFamily="34" charset="0"/>
                  <a:cs typeface="Lato Light" panose="020F0402020204030203" pitchFamily="34" charset="0"/>
                </a:rPr>
                <a:t>MSc in Bioinformatics and Theoretical Systems Biology</a:t>
              </a:r>
            </a:p>
          </p:txBody>
        </p:sp>
        <p:cxnSp>
          <p:nvCxnSpPr>
            <p:cNvPr id="11" name="Straight Connector 10"/>
            <p:cNvCxnSpPr/>
            <p:nvPr/>
          </p:nvCxnSpPr>
          <p:spPr>
            <a:xfrm>
              <a:off x="2211344" y="4471323"/>
              <a:ext cx="5735781" cy="0"/>
            </a:xfrm>
            <a:prstGeom prst="line">
              <a:avLst/>
            </a:prstGeom>
            <a:ln w="6350">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211344" y="4640083"/>
              <a:ext cx="5735781"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Y" sz="1800" b="1" i="0" u="none" strike="noStrike" kern="1200" cap="none" spc="0" normalizeH="0" baseline="0" noProof="0">
                  <a:ln>
                    <a:noFill/>
                  </a:ln>
                  <a:solidFill>
                    <a:srgbClr val="2B2B2D"/>
                  </a:solidFill>
                  <a:effectLst/>
                  <a:uLnTx/>
                  <a:uFillTx/>
                  <a:latin typeface="Lato Light"/>
                  <a:ea typeface="Open Sans Light" panose="020B0306030504020204" pitchFamily="34" charset="0"/>
                  <a:cs typeface="Open Sans Light" panose="020B0306030504020204" pitchFamily="34" charset="0"/>
                </a:rPr>
                <a:t>Supervisors</a:t>
              </a:r>
              <a:endParaRPr kumimoji="0" lang="en-MY" sz="1800" b="1" i="0" u="none" strike="noStrike" kern="1200" cap="none" spc="0" normalizeH="0" baseline="0" noProof="0">
                <a:ln>
                  <a:noFill/>
                </a:ln>
                <a:solidFill>
                  <a:srgbClr val="2B2B2D"/>
                </a:solidFill>
                <a:effectLst/>
                <a:uLnTx/>
                <a:uFillTx/>
                <a:latin typeface="Lato Light"/>
                <a:ea typeface="Open Sans Semibold" panose="020B0706030804020204" pitchFamily="34" charset="0"/>
                <a:cs typeface="Open Sans Semibold" panose="020B0706030804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Y" sz="1800" b="0" i="1" u="none" strike="noStrike" kern="1200" cap="none" spc="0" normalizeH="0" baseline="0" noProof="0">
                  <a:ln>
                    <a:noFill/>
                  </a:ln>
                  <a:solidFill>
                    <a:srgbClr val="2B2B2D"/>
                  </a:solidFill>
                  <a:effectLst/>
                  <a:uLnTx/>
                  <a:uFillTx/>
                  <a:latin typeface="Lato Light"/>
                  <a:ea typeface="Open Sans Light" panose="020B0306030504020204" pitchFamily="34" charset="0"/>
                  <a:cs typeface="Open Sans Light" panose="020B0306030504020204" pitchFamily="34" charset="0"/>
                </a:rPr>
                <a:t>Prof. Robert Endres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MY" sz="1800" b="0" i="1" u="none" strike="noStrike" kern="1200" cap="none" spc="0" normalizeH="0" baseline="0" noProof="0">
                  <a:ln>
                    <a:noFill/>
                  </a:ln>
                  <a:solidFill>
                    <a:srgbClr val="2B2B2D"/>
                  </a:solidFill>
                  <a:effectLst/>
                  <a:uLnTx/>
                  <a:uFillTx/>
                  <a:latin typeface="Lato Light"/>
                  <a:ea typeface="Open Sans Light" panose="020B0306030504020204" pitchFamily="34" charset="0"/>
                  <a:cs typeface="Open Sans Light" panose="020B0306030504020204" pitchFamily="34" charset="0"/>
                </a:rPr>
                <a:t>Martina Oliver Huidobro (PhD student)</a:t>
              </a:r>
            </a:p>
          </p:txBody>
        </p:sp>
      </p:grpSp>
      <p:sp>
        <p:nvSpPr>
          <p:cNvPr id="13" name="Title 1">
            <a:extLst>
              <a:ext uri="{FF2B5EF4-FFF2-40B4-BE49-F238E27FC236}">
                <a16:creationId xmlns:a16="http://schemas.microsoft.com/office/drawing/2014/main" id="{DC605583-7788-C047-B7A0-79ACA357CAD5}"/>
              </a:ext>
            </a:extLst>
          </p:cNvPr>
          <p:cNvSpPr txBox="1">
            <a:spLocks/>
          </p:cNvSpPr>
          <p:nvPr/>
        </p:nvSpPr>
        <p:spPr>
          <a:xfrm>
            <a:off x="1461177" y="764114"/>
            <a:ext cx="9144000" cy="17811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b="1">
                <a:solidFill>
                  <a:srgbClr val="2B2B2D"/>
                </a:solidFill>
                <a:latin typeface="Lato Heavy"/>
              </a:rPr>
              <a:t>Solving the Turing robustness problem: </a:t>
            </a:r>
            <a:r>
              <a:rPr lang="en-US">
                <a:solidFill>
                  <a:srgbClr val="2B2B2D"/>
                </a:solidFill>
                <a:latin typeface="Lato Heavy"/>
              </a:rPr>
              <a:t>extending most robust 3 node network to 4 nodes</a:t>
            </a:r>
            <a:endParaRPr kumimoji="0" lang="en-US" sz="4400" b="0" i="0" u="none" strike="noStrike" kern="1200" cap="none" spc="0" normalizeH="0" baseline="0" noProof="0">
              <a:ln>
                <a:noFill/>
              </a:ln>
              <a:solidFill>
                <a:srgbClr val="2B2B2D"/>
              </a:solidFill>
              <a:effectLst/>
              <a:uLnTx/>
              <a:uFillTx/>
              <a:latin typeface="Lato Heavy"/>
              <a:ea typeface="+mj-ea"/>
              <a:cs typeface="+mj-cs"/>
            </a:endParaRPr>
          </a:p>
        </p:txBody>
      </p:sp>
      <p:pic>
        <p:nvPicPr>
          <p:cNvPr id="5" name="Picture 4">
            <a:extLst>
              <a:ext uri="{FF2B5EF4-FFF2-40B4-BE49-F238E27FC236}">
                <a16:creationId xmlns:a16="http://schemas.microsoft.com/office/drawing/2014/main" id="{DDA57A02-B84F-434F-8205-387C1B21D43D}"/>
              </a:ext>
            </a:extLst>
          </p:cNvPr>
          <p:cNvPicPr>
            <a:picLocks noChangeAspect="1"/>
          </p:cNvPicPr>
          <p:nvPr/>
        </p:nvPicPr>
        <p:blipFill>
          <a:blip r:embed="rId3"/>
          <a:stretch>
            <a:fillRect/>
          </a:stretch>
        </p:blipFill>
        <p:spPr>
          <a:xfrm>
            <a:off x="7774745" y="3048308"/>
            <a:ext cx="2893255" cy="761383"/>
          </a:xfrm>
          <a:prstGeom prst="rect">
            <a:avLst/>
          </a:prstGeom>
        </p:spPr>
      </p:pic>
      <p:pic>
        <p:nvPicPr>
          <p:cNvPr id="8" name="Picture 7">
            <a:extLst>
              <a:ext uri="{FF2B5EF4-FFF2-40B4-BE49-F238E27FC236}">
                <a16:creationId xmlns:a16="http://schemas.microsoft.com/office/drawing/2014/main" id="{729AB644-0E94-604F-A21C-35BDE88302E0}"/>
              </a:ext>
            </a:extLst>
          </p:cNvPr>
          <p:cNvPicPr>
            <a:picLocks noChangeAspect="1"/>
          </p:cNvPicPr>
          <p:nvPr/>
        </p:nvPicPr>
        <p:blipFill>
          <a:blip r:embed="rId4"/>
          <a:stretch>
            <a:fillRect/>
          </a:stretch>
        </p:blipFill>
        <p:spPr>
          <a:xfrm>
            <a:off x="8306374" y="4131565"/>
            <a:ext cx="1829995" cy="1833060"/>
          </a:xfrm>
          <a:prstGeom prst="rect">
            <a:avLst/>
          </a:prstGeom>
        </p:spPr>
      </p:pic>
    </p:spTree>
    <p:extLst>
      <p:ext uri="{BB962C8B-B14F-4D97-AF65-F5344CB8AC3E}">
        <p14:creationId xmlns:p14="http://schemas.microsoft.com/office/powerpoint/2010/main" val="38505656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8E40589-1768-C44F-9094-19F248B0AA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C7D8-9457-B443-A38F-01D07A43F897}"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5" name="Title 1">
            <a:extLst>
              <a:ext uri="{FF2B5EF4-FFF2-40B4-BE49-F238E27FC236}">
                <a16:creationId xmlns:a16="http://schemas.microsoft.com/office/drawing/2014/main" id="{9B0493FF-876B-8146-AC51-EBFD248922E8}"/>
              </a:ext>
            </a:extLst>
          </p:cNvPr>
          <p:cNvSpPr txBox="1">
            <a:spLocks/>
          </p:cNvSpPr>
          <p:nvPr/>
        </p:nvSpPr>
        <p:spPr>
          <a:xfrm>
            <a:off x="-102055" y="-114300"/>
            <a:ext cx="12420000" cy="1325563"/>
          </a:xfrm>
          <a:prstGeom prst="rect">
            <a:avLst/>
          </a:prstGeom>
          <a:gradFill flip="none" rotWithShape="1">
            <a:gsLst>
              <a:gs pos="100000">
                <a:srgbClr val="4276AA"/>
              </a:gs>
              <a:gs pos="0">
                <a:srgbClr val="D4FFFF"/>
              </a:gs>
              <a:gs pos="20000">
                <a:srgbClr val="0099A5">
                  <a:alpha val="55000"/>
                </a:srgbClr>
              </a:gs>
            </a:gsLst>
            <a:path path="circle">
              <a:fillToRect l="100000" t="100000"/>
            </a:path>
            <a:tileRect r="-100000" b="-100000"/>
          </a:gradFill>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1016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Calibri Light" panose="020F0302020204030204"/>
                <a:ea typeface="+mj-ea"/>
                <a:cs typeface="+mj-cs"/>
              </a:rPr>
              <a:t>  2. </a:t>
            </a:r>
            <a:r>
              <a:rPr lang="en-US">
                <a:solidFill>
                  <a:prstClr val="white"/>
                </a:solidFill>
                <a:latin typeface="Calibri Light" panose="020F0302020204030204"/>
              </a:rPr>
              <a:t>SEARCH</a:t>
            </a:r>
            <a:endParaRPr kumimoji="0" lang="en-US" sz="4400" b="0" i="0" u="none" strike="noStrike" kern="1200" cap="none" spc="0" normalizeH="0" baseline="0" noProof="0">
              <a:ln>
                <a:noFill/>
              </a:ln>
              <a:solidFill>
                <a:prstClr val="white"/>
              </a:solidFill>
              <a:effectLst/>
              <a:uLnTx/>
              <a:uFillTx/>
              <a:latin typeface="Calibri Light" panose="020F0302020204030204"/>
              <a:ea typeface="+mj-ea"/>
              <a:cs typeface="+mj-cs"/>
            </a:endParaRPr>
          </a:p>
        </p:txBody>
      </p:sp>
      <p:pic>
        <p:nvPicPr>
          <p:cNvPr id="4" name="Picture 3" descr="Diagram, calendar&#10;&#10;Description automatically generated">
            <a:extLst>
              <a:ext uri="{FF2B5EF4-FFF2-40B4-BE49-F238E27FC236}">
                <a16:creationId xmlns:a16="http://schemas.microsoft.com/office/drawing/2014/main" id="{A32EC031-979E-5540-8A39-8DD4326836E6}"/>
              </a:ext>
            </a:extLst>
          </p:cNvPr>
          <p:cNvPicPr>
            <a:picLocks noChangeAspect="1"/>
          </p:cNvPicPr>
          <p:nvPr/>
        </p:nvPicPr>
        <p:blipFill rotWithShape="1">
          <a:blip r:embed="rId3"/>
          <a:srcRect b="62069"/>
          <a:stretch/>
        </p:blipFill>
        <p:spPr>
          <a:xfrm>
            <a:off x="347472" y="1940061"/>
            <a:ext cx="12701006" cy="3369238"/>
          </a:xfrm>
          <a:prstGeom prst="rect">
            <a:avLst/>
          </a:prstGeom>
        </p:spPr>
      </p:pic>
      <p:sp>
        <p:nvSpPr>
          <p:cNvPr id="6" name="TextBox 5">
            <a:extLst>
              <a:ext uri="{FF2B5EF4-FFF2-40B4-BE49-F238E27FC236}">
                <a16:creationId xmlns:a16="http://schemas.microsoft.com/office/drawing/2014/main" id="{093BCA53-7CB9-F94D-8181-9E3B202F9FC2}"/>
              </a:ext>
            </a:extLst>
          </p:cNvPr>
          <p:cNvSpPr txBox="1"/>
          <p:nvPr/>
        </p:nvSpPr>
        <p:spPr>
          <a:xfrm>
            <a:off x="241738" y="1548701"/>
            <a:ext cx="6579474" cy="369332"/>
          </a:xfrm>
          <a:prstGeom prst="rect">
            <a:avLst/>
          </a:prstGeom>
          <a:noFill/>
        </p:spPr>
        <p:txBody>
          <a:bodyPr wrap="square">
            <a:spAutoFit/>
          </a:bodyPr>
          <a:lstStyle/>
          <a:p>
            <a:r>
              <a:rPr kumimoji="0" lang="en-US" sz="1800" b="1" i="0" u="none" strike="noStrike" kern="1200" cap="none" spc="0" normalizeH="0" baseline="0" noProof="0">
                <a:ln>
                  <a:noFill/>
                </a:ln>
                <a:effectLst/>
                <a:uLnTx/>
                <a:uFillTx/>
                <a:ea typeface="+mj-ea"/>
                <a:cs typeface="+mj-cs"/>
              </a:rPr>
              <a:t>Sample parameter space</a:t>
            </a:r>
            <a:endParaRPr lang="en-GB" b="1"/>
          </a:p>
        </p:txBody>
      </p:sp>
    </p:spTree>
    <p:extLst>
      <p:ext uri="{BB962C8B-B14F-4D97-AF65-F5344CB8AC3E}">
        <p14:creationId xmlns:p14="http://schemas.microsoft.com/office/powerpoint/2010/main" val="31286880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8E40589-1768-C44F-9094-19F248B0AA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C7D8-9457-B443-A38F-01D07A43F897}"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5" name="Title 1">
            <a:extLst>
              <a:ext uri="{FF2B5EF4-FFF2-40B4-BE49-F238E27FC236}">
                <a16:creationId xmlns:a16="http://schemas.microsoft.com/office/drawing/2014/main" id="{9B0493FF-876B-8146-AC51-EBFD248922E8}"/>
              </a:ext>
            </a:extLst>
          </p:cNvPr>
          <p:cNvSpPr txBox="1">
            <a:spLocks/>
          </p:cNvSpPr>
          <p:nvPr/>
        </p:nvSpPr>
        <p:spPr>
          <a:xfrm>
            <a:off x="-102055" y="-114300"/>
            <a:ext cx="12420000" cy="1325563"/>
          </a:xfrm>
          <a:prstGeom prst="rect">
            <a:avLst/>
          </a:prstGeom>
          <a:gradFill flip="none" rotWithShape="1">
            <a:gsLst>
              <a:gs pos="100000">
                <a:srgbClr val="4276AA"/>
              </a:gs>
              <a:gs pos="0">
                <a:srgbClr val="D4FFFF"/>
              </a:gs>
              <a:gs pos="20000">
                <a:srgbClr val="0099A5">
                  <a:alpha val="55000"/>
                </a:srgbClr>
              </a:gs>
            </a:gsLst>
            <a:path path="circle">
              <a:fillToRect l="100000" t="100000"/>
            </a:path>
            <a:tileRect r="-100000" b="-100000"/>
          </a:gradFill>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1016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dirty="0">
                <a:solidFill>
                  <a:schemeClr val="bg1"/>
                </a:solidFill>
                <a:latin typeface="Calibri Light" panose="020F0302020204030204"/>
              </a:rPr>
              <a:t>  3</a:t>
            </a:r>
            <a:r>
              <a:rPr kumimoji="0" lang="en-US" sz="4400" b="0" i="0" u="none" strike="noStrike" kern="1200" cap="none" spc="0" normalizeH="0" baseline="0" noProof="0" dirty="0">
                <a:ln>
                  <a:noFill/>
                </a:ln>
                <a:solidFill>
                  <a:schemeClr val="bg1"/>
                </a:solidFill>
                <a:effectLst/>
                <a:uLnTx/>
                <a:uFillTx/>
                <a:latin typeface="Calibri Light" panose="020F0302020204030204"/>
                <a:ea typeface="+mj-ea"/>
                <a:cs typeface="+mj-cs"/>
              </a:rPr>
              <a:t>. </a:t>
            </a:r>
            <a:r>
              <a:rPr lang="en-US" dirty="0">
                <a:solidFill>
                  <a:schemeClr val="bg1"/>
                </a:solidFill>
                <a:latin typeface="Calibri Light" panose="020F0302020204030204"/>
              </a:rPr>
              <a:t>DISPERSION RELATION</a:t>
            </a:r>
            <a:endParaRPr lang="en-US" sz="4400" b="0" i="0" u="none" strike="noStrike" kern="1200" cap="none" spc="0" normalizeH="0" baseline="0" noProof="0" dirty="0">
              <a:ln>
                <a:noFill/>
              </a:ln>
              <a:solidFill>
                <a:schemeClr val="bg1"/>
              </a:solidFill>
              <a:effectLst/>
              <a:uLnTx/>
              <a:uFillTx/>
              <a:latin typeface="Calibri Light" panose="020F0302020204030204"/>
              <a:cs typeface="Calibri Light"/>
            </a:endParaRPr>
          </a:p>
        </p:txBody>
      </p:sp>
      <p:sp>
        <p:nvSpPr>
          <p:cNvPr id="2" name="TextBox 1">
            <a:extLst>
              <a:ext uri="{FF2B5EF4-FFF2-40B4-BE49-F238E27FC236}">
                <a16:creationId xmlns:a16="http://schemas.microsoft.com/office/drawing/2014/main" id="{8BAFB9E0-551A-5B1C-0833-79D4E2A8A11C}"/>
              </a:ext>
            </a:extLst>
          </p:cNvPr>
          <p:cNvSpPr txBox="1"/>
          <p:nvPr/>
        </p:nvSpPr>
        <p:spPr>
          <a:xfrm>
            <a:off x="310132" y="1291258"/>
            <a:ext cx="1446871" cy="461665"/>
          </a:xfrm>
          <a:prstGeom prst="rect">
            <a:avLst/>
          </a:prstGeom>
          <a:noFill/>
        </p:spPr>
        <p:txBody>
          <a:bodyPr wrap="none" rtlCol="0">
            <a:spAutoFit/>
          </a:bodyPr>
          <a:lstStyle/>
          <a:p>
            <a:r>
              <a:rPr lang="en-US" sz="2400" u="sng" dirty="0"/>
              <a:t>Equations</a:t>
            </a:r>
          </a:p>
        </p:txBody>
      </p:sp>
      <p:pic>
        <p:nvPicPr>
          <p:cNvPr id="1029" name="Picture 5" descr="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
            <a:extLst>
              <a:ext uri="{FF2B5EF4-FFF2-40B4-BE49-F238E27FC236}">
                <a16:creationId xmlns:a16="http://schemas.microsoft.com/office/drawing/2014/main" id="{5CB8A44D-A29B-A561-CDEA-F2CFC43C2A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132" y="1898803"/>
            <a:ext cx="3721100" cy="177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Ink Drawings&#13;&#10;">
            <a:extLst>
              <a:ext uri="{FF2B5EF4-FFF2-40B4-BE49-F238E27FC236}">
                <a16:creationId xmlns:a16="http://schemas.microsoft.com/office/drawing/2014/main" id="{4A01B9B2-EF83-DB39-B223-325B45A6CE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816" y="3913651"/>
            <a:ext cx="5740400" cy="27178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832A190-559C-56EA-C5E4-3145852AC98A}"/>
              </a:ext>
            </a:extLst>
          </p:cNvPr>
          <p:cNvSpPr txBox="1"/>
          <p:nvPr/>
        </p:nvSpPr>
        <p:spPr>
          <a:xfrm>
            <a:off x="310132" y="3888574"/>
            <a:ext cx="2133276" cy="461665"/>
          </a:xfrm>
          <a:prstGeom prst="rect">
            <a:avLst/>
          </a:prstGeom>
          <a:noFill/>
        </p:spPr>
        <p:txBody>
          <a:bodyPr wrap="none" rtlCol="0">
            <a:spAutoFit/>
          </a:bodyPr>
          <a:lstStyle/>
          <a:p>
            <a:r>
              <a:rPr lang="en-US" sz="2400" u="sng" dirty="0"/>
              <a:t>Jacobian matrix</a:t>
            </a:r>
          </a:p>
        </p:txBody>
      </p:sp>
      <p:sp>
        <p:nvSpPr>
          <p:cNvPr id="6" name="TextBox 5">
            <a:extLst>
              <a:ext uri="{FF2B5EF4-FFF2-40B4-BE49-F238E27FC236}">
                <a16:creationId xmlns:a16="http://schemas.microsoft.com/office/drawing/2014/main" id="{D798874A-01A0-82DC-9C70-18EF21D35267}"/>
              </a:ext>
            </a:extLst>
          </p:cNvPr>
          <p:cNvSpPr txBox="1"/>
          <p:nvPr/>
        </p:nvSpPr>
        <p:spPr>
          <a:xfrm>
            <a:off x="6982601" y="1324200"/>
            <a:ext cx="2535309" cy="461665"/>
          </a:xfrm>
          <a:prstGeom prst="rect">
            <a:avLst/>
          </a:prstGeom>
          <a:noFill/>
        </p:spPr>
        <p:txBody>
          <a:bodyPr wrap="none" rtlCol="0">
            <a:spAutoFit/>
          </a:bodyPr>
          <a:lstStyle/>
          <a:p>
            <a:r>
              <a:rPr lang="en-US" sz="2400" u="sng" dirty="0"/>
              <a:t>Dispersion relation</a:t>
            </a:r>
          </a:p>
        </p:txBody>
      </p:sp>
      <p:pic>
        <p:nvPicPr>
          <p:cNvPr id="8" name="Picture 7">
            <a:extLst>
              <a:ext uri="{FF2B5EF4-FFF2-40B4-BE49-F238E27FC236}">
                <a16:creationId xmlns:a16="http://schemas.microsoft.com/office/drawing/2014/main" id="{00E78AF8-9538-647A-2C9B-1B38788F3BCF}"/>
              </a:ext>
            </a:extLst>
          </p:cNvPr>
          <p:cNvPicPr>
            <a:picLocks noChangeAspect="1"/>
          </p:cNvPicPr>
          <p:nvPr/>
        </p:nvPicPr>
        <p:blipFill>
          <a:blip r:embed="rId5"/>
          <a:stretch>
            <a:fillRect/>
          </a:stretch>
        </p:blipFill>
        <p:spPr>
          <a:xfrm>
            <a:off x="6342786" y="2277667"/>
            <a:ext cx="4596382" cy="2947680"/>
          </a:xfrm>
          <a:prstGeom prst="rect">
            <a:avLst/>
          </a:prstGeom>
        </p:spPr>
      </p:pic>
    </p:spTree>
    <p:extLst>
      <p:ext uri="{BB962C8B-B14F-4D97-AF65-F5344CB8AC3E}">
        <p14:creationId xmlns:p14="http://schemas.microsoft.com/office/powerpoint/2010/main" val="40810458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6800136-CB5A-A141-B7F3-00A322203075}"/>
              </a:ext>
            </a:extLst>
          </p:cNvPr>
          <p:cNvSpPr/>
          <p:nvPr/>
        </p:nvSpPr>
        <p:spPr>
          <a:xfrm>
            <a:off x="6457351" y="1857654"/>
            <a:ext cx="5519803" cy="4331730"/>
          </a:xfrm>
          <a:prstGeom prst="rect">
            <a:avLst/>
          </a:prstGeom>
          <a:solidFill>
            <a:srgbClr val="ECA39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73AFB15-AF36-0043-B47A-3CAD35293276}"/>
              </a:ext>
            </a:extLst>
          </p:cNvPr>
          <p:cNvSpPr/>
          <p:nvPr/>
        </p:nvSpPr>
        <p:spPr>
          <a:xfrm>
            <a:off x="214847" y="1857654"/>
            <a:ext cx="5519803" cy="433173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ell phone&#10;&#10;Description automatically generated">
            <a:extLst>
              <a:ext uri="{FF2B5EF4-FFF2-40B4-BE49-F238E27FC236}">
                <a16:creationId xmlns:a16="http://schemas.microsoft.com/office/drawing/2014/main" id="{F069494D-AB21-034F-9415-E40A5547BB7F}"/>
              </a:ext>
            </a:extLst>
          </p:cNvPr>
          <p:cNvPicPr>
            <a:picLocks noChangeAspect="1"/>
          </p:cNvPicPr>
          <p:nvPr/>
        </p:nvPicPr>
        <p:blipFill>
          <a:blip r:embed="rId3"/>
          <a:stretch>
            <a:fillRect/>
          </a:stretch>
        </p:blipFill>
        <p:spPr>
          <a:xfrm>
            <a:off x="717116" y="2772752"/>
            <a:ext cx="4500835" cy="3000556"/>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D8B9A936-E1FB-2F41-BF5E-00101D89E173}"/>
              </a:ext>
            </a:extLst>
          </p:cNvPr>
          <p:cNvPicPr>
            <a:picLocks noChangeAspect="1"/>
          </p:cNvPicPr>
          <p:nvPr/>
        </p:nvPicPr>
        <p:blipFill>
          <a:blip r:embed="rId4"/>
          <a:stretch>
            <a:fillRect/>
          </a:stretch>
        </p:blipFill>
        <p:spPr>
          <a:xfrm>
            <a:off x="7070267" y="2793411"/>
            <a:ext cx="4500835" cy="3000557"/>
          </a:xfrm>
          <a:prstGeom prst="rect">
            <a:avLst/>
          </a:prstGeom>
        </p:spPr>
      </p:pic>
      <p:sp>
        <p:nvSpPr>
          <p:cNvPr id="12" name="TextBox 11">
            <a:extLst>
              <a:ext uri="{FF2B5EF4-FFF2-40B4-BE49-F238E27FC236}">
                <a16:creationId xmlns:a16="http://schemas.microsoft.com/office/drawing/2014/main" id="{4BB5649E-9CC8-E54B-BA2C-51EAC8748BD3}"/>
              </a:ext>
            </a:extLst>
          </p:cNvPr>
          <p:cNvSpPr txBox="1"/>
          <p:nvPr/>
        </p:nvSpPr>
        <p:spPr>
          <a:xfrm>
            <a:off x="8481441" y="2028663"/>
            <a:ext cx="1929008" cy="369332"/>
          </a:xfrm>
          <a:prstGeom prst="rect">
            <a:avLst/>
          </a:prstGeom>
          <a:solidFill>
            <a:srgbClr val="ECA39A"/>
          </a:solidFill>
        </p:spPr>
        <p:txBody>
          <a:bodyPr wrap="square" rtlCol="0">
            <a:spAutoFit/>
          </a:bodyPr>
          <a:lstStyle/>
          <a:p>
            <a:r>
              <a:rPr lang="en-US" b="1" dirty="0">
                <a:solidFill>
                  <a:srgbClr val="892C17"/>
                </a:solidFill>
              </a:rPr>
              <a:t>No Turing pattern</a:t>
            </a:r>
          </a:p>
        </p:txBody>
      </p:sp>
      <p:sp>
        <p:nvSpPr>
          <p:cNvPr id="13" name="TextBox 12">
            <a:extLst>
              <a:ext uri="{FF2B5EF4-FFF2-40B4-BE49-F238E27FC236}">
                <a16:creationId xmlns:a16="http://schemas.microsoft.com/office/drawing/2014/main" id="{812F28B9-45F7-F64F-BC8E-DEFAC2E570A9}"/>
              </a:ext>
            </a:extLst>
          </p:cNvPr>
          <p:cNvSpPr txBox="1"/>
          <p:nvPr/>
        </p:nvSpPr>
        <p:spPr>
          <a:xfrm>
            <a:off x="2190920" y="2025620"/>
            <a:ext cx="1929008" cy="369332"/>
          </a:xfrm>
          <a:prstGeom prst="rect">
            <a:avLst/>
          </a:prstGeom>
          <a:solidFill>
            <a:schemeClr val="accent6">
              <a:lumMod val="20000"/>
              <a:lumOff val="80000"/>
            </a:schemeClr>
          </a:solidFill>
        </p:spPr>
        <p:txBody>
          <a:bodyPr wrap="square" rtlCol="0">
            <a:spAutoFit/>
          </a:bodyPr>
          <a:lstStyle/>
          <a:p>
            <a:r>
              <a:rPr lang="en-US" b="1" dirty="0">
                <a:solidFill>
                  <a:srgbClr val="155813"/>
                </a:solidFill>
              </a:rPr>
              <a:t>Turing Pattern</a:t>
            </a:r>
          </a:p>
        </p:txBody>
      </p:sp>
      <p:cxnSp>
        <p:nvCxnSpPr>
          <p:cNvPr id="14" name="Straight Arrow Connector 13">
            <a:extLst>
              <a:ext uri="{FF2B5EF4-FFF2-40B4-BE49-F238E27FC236}">
                <a16:creationId xmlns:a16="http://schemas.microsoft.com/office/drawing/2014/main" id="{2D1C7B8F-8547-9D4D-8A5C-139C3DFB5F89}"/>
              </a:ext>
            </a:extLst>
          </p:cNvPr>
          <p:cNvCxnSpPr>
            <a:cxnSpLocks/>
          </p:cNvCxnSpPr>
          <p:nvPr/>
        </p:nvCxnSpPr>
        <p:spPr>
          <a:xfrm flipH="1">
            <a:off x="8163645" y="4243263"/>
            <a:ext cx="317796" cy="5798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6E9E179-118C-1147-8037-7BB317D07F6A}"/>
              </a:ext>
            </a:extLst>
          </p:cNvPr>
          <p:cNvSpPr txBox="1"/>
          <p:nvPr/>
        </p:nvSpPr>
        <p:spPr>
          <a:xfrm>
            <a:off x="226146" y="1875505"/>
            <a:ext cx="1668162" cy="369332"/>
          </a:xfrm>
          <a:prstGeom prst="rect">
            <a:avLst/>
          </a:prstGeom>
          <a:noFill/>
        </p:spPr>
        <p:txBody>
          <a:bodyPr wrap="square" rtlCol="0">
            <a:spAutoFit/>
          </a:bodyPr>
          <a:lstStyle/>
          <a:p>
            <a:r>
              <a:rPr lang="en-US" dirty="0"/>
              <a:t>Dispersion peak</a:t>
            </a:r>
          </a:p>
        </p:txBody>
      </p:sp>
      <p:sp>
        <p:nvSpPr>
          <p:cNvPr id="17" name="TextBox 16">
            <a:extLst>
              <a:ext uri="{FF2B5EF4-FFF2-40B4-BE49-F238E27FC236}">
                <a16:creationId xmlns:a16="http://schemas.microsoft.com/office/drawing/2014/main" id="{711AD9CB-88D9-C441-9B17-8F06980B11FA}"/>
              </a:ext>
            </a:extLst>
          </p:cNvPr>
          <p:cNvSpPr txBox="1"/>
          <p:nvPr/>
        </p:nvSpPr>
        <p:spPr>
          <a:xfrm>
            <a:off x="7963569" y="3873931"/>
            <a:ext cx="1668162" cy="369332"/>
          </a:xfrm>
          <a:prstGeom prst="rect">
            <a:avLst/>
          </a:prstGeom>
          <a:noFill/>
        </p:spPr>
        <p:txBody>
          <a:bodyPr wrap="square" rtlCol="0">
            <a:spAutoFit/>
          </a:bodyPr>
          <a:lstStyle/>
          <a:p>
            <a:r>
              <a:rPr lang="en-US" dirty="0"/>
              <a:t>Dispersion peak</a:t>
            </a:r>
          </a:p>
        </p:txBody>
      </p:sp>
      <p:cxnSp>
        <p:nvCxnSpPr>
          <p:cNvPr id="18" name="Straight Arrow Connector 17">
            <a:extLst>
              <a:ext uri="{FF2B5EF4-FFF2-40B4-BE49-F238E27FC236}">
                <a16:creationId xmlns:a16="http://schemas.microsoft.com/office/drawing/2014/main" id="{645C13CF-2770-124C-B75E-C3C39F075F57}"/>
              </a:ext>
            </a:extLst>
          </p:cNvPr>
          <p:cNvCxnSpPr>
            <a:cxnSpLocks/>
          </p:cNvCxnSpPr>
          <p:nvPr/>
        </p:nvCxnSpPr>
        <p:spPr>
          <a:xfrm>
            <a:off x="1199213" y="2262688"/>
            <a:ext cx="580599" cy="7407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Slide Number Placeholder 1">
            <a:extLst>
              <a:ext uri="{FF2B5EF4-FFF2-40B4-BE49-F238E27FC236}">
                <a16:creationId xmlns:a16="http://schemas.microsoft.com/office/drawing/2014/main" id="{E848291C-0B88-6A4D-A84F-1A809F0AB11C}"/>
              </a:ext>
            </a:extLst>
          </p:cNvPr>
          <p:cNvSpPr>
            <a:spLocks noGrp="1"/>
          </p:cNvSpPr>
          <p:nvPr>
            <p:ph type="sldNum" sz="quarter" idx="12"/>
          </p:nvPr>
        </p:nvSpPr>
        <p:spPr/>
        <p:txBody>
          <a:bodyPr/>
          <a:lstStyle/>
          <a:p>
            <a:fld id="{36AAF883-F436-C240-961E-8A92462BDD19}" type="slidenum">
              <a:rPr lang="en-US" smtClean="0"/>
              <a:t>12</a:t>
            </a:fld>
            <a:endParaRPr lang="en-US"/>
          </a:p>
        </p:txBody>
      </p:sp>
      <p:sp>
        <p:nvSpPr>
          <p:cNvPr id="16" name="Title 1">
            <a:extLst>
              <a:ext uri="{FF2B5EF4-FFF2-40B4-BE49-F238E27FC236}">
                <a16:creationId xmlns:a16="http://schemas.microsoft.com/office/drawing/2014/main" id="{C0AB2E67-E21C-B544-A6BB-75D7173C9FD4}"/>
              </a:ext>
            </a:extLst>
          </p:cNvPr>
          <p:cNvSpPr txBox="1">
            <a:spLocks/>
          </p:cNvSpPr>
          <p:nvPr/>
        </p:nvSpPr>
        <p:spPr>
          <a:xfrm>
            <a:off x="-102055" y="-114300"/>
            <a:ext cx="12420000" cy="1325563"/>
          </a:xfrm>
          <a:prstGeom prst="rect">
            <a:avLst/>
          </a:prstGeom>
          <a:gradFill flip="none" rotWithShape="1">
            <a:gsLst>
              <a:gs pos="100000">
                <a:srgbClr val="4276AA"/>
              </a:gs>
              <a:gs pos="0">
                <a:srgbClr val="D4FFFF"/>
              </a:gs>
              <a:gs pos="20000">
                <a:srgbClr val="0099A5">
                  <a:alpha val="55000"/>
                </a:srgbClr>
              </a:gs>
            </a:gsLst>
            <a:path path="circle">
              <a:fillToRect l="100000" t="100000"/>
            </a:path>
            <a:tileRect r="-100000" b="-100000"/>
          </a:gradFill>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1016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  4. CLASSIFY TURING PARAMETER SETS</a:t>
            </a:r>
          </a:p>
        </p:txBody>
      </p:sp>
      <p:pic>
        <p:nvPicPr>
          <p:cNvPr id="3" name="Picture 2">
            <a:extLst>
              <a:ext uri="{FF2B5EF4-FFF2-40B4-BE49-F238E27FC236}">
                <a16:creationId xmlns:a16="http://schemas.microsoft.com/office/drawing/2014/main" id="{FE980B98-08E0-CD48-8629-C28C256D8E53}"/>
              </a:ext>
            </a:extLst>
          </p:cNvPr>
          <p:cNvPicPr>
            <a:picLocks noChangeAspect="1"/>
          </p:cNvPicPr>
          <p:nvPr/>
        </p:nvPicPr>
        <p:blipFill rotWithShape="1">
          <a:blip r:embed="rId5"/>
          <a:srcRect t="2833"/>
          <a:stretch/>
        </p:blipFill>
        <p:spPr>
          <a:xfrm>
            <a:off x="10631255" y="1438953"/>
            <a:ext cx="1445090" cy="1194089"/>
          </a:xfrm>
          <a:prstGeom prst="rect">
            <a:avLst/>
          </a:prstGeom>
        </p:spPr>
      </p:pic>
      <p:pic>
        <p:nvPicPr>
          <p:cNvPr id="4" name="Picture 3">
            <a:extLst>
              <a:ext uri="{FF2B5EF4-FFF2-40B4-BE49-F238E27FC236}">
                <a16:creationId xmlns:a16="http://schemas.microsoft.com/office/drawing/2014/main" id="{D4839A2E-222E-A744-AD17-1F333D91377F}"/>
              </a:ext>
            </a:extLst>
          </p:cNvPr>
          <p:cNvPicPr>
            <a:picLocks noChangeAspect="1"/>
          </p:cNvPicPr>
          <p:nvPr/>
        </p:nvPicPr>
        <p:blipFill>
          <a:blip r:embed="rId6"/>
          <a:stretch>
            <a:fillRect/>
          </a:stretch>
        </p:blipFill>
        <p:spPr>
          <a:xfrm>
            <a:off x="4898826" y="1445723"/>
            <a:ext cx="1447111" cy="1228896"/>
          </a:xfrm>
          <a:prstGeom prst="rect">
            <a:avLst/>
          </a:prstGeom>
        </p:spPr>
      </p:pic>
    </p:spTree>
    <p:extLst>
      <p:ext uri="{BB962C8B-B14F-4D97-AF65-F5344CB8AC3E}">
        <p14:creationId xmlns:p14="http://schemas.microsoft.com/office/powerpoint/2010/main" val="301129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3B2B57F6-E8BC-D742-A45C-8F8E5B80530A}"/>
              </a:ext>
            </a:extLst>
          </p:cNvPr>
          <p:cNvSpPr txBox="1">
            <a:spLocks/>
          </p:cNvSpPr>
          <p:nvPr/>
        </p:nvSpPr>
        <p:spPr>
          <a:xfrm>
            <a:off x="228419" y="581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Calibri Light" panose="020F0302020204030204"/>
                <a:ea typeface="+mj-ea"/>
                <a:cs typeface="+mj-cs"/>
              </a:rPr>
              <a:t>What are Turing patterns?</a:t>
            </a:r>
          </a:p>
        </p:txBody>
      </p:sp>
      <p:pic>
        <p:nvPicPr>
          <p:cNvPr id="54" name="Picture 53">
            <a:extLst>
              <a:ext uri="{FF2B5EF4-FFF2-40B4-BE49-F238E27FC236}">
                <a16:creationId xmlns:a16="http://schemas.microsoft.com/office/drawing/2014/main" id="{900FB4AB-ECDB-7C4A-B6D9-D8B4EDCEF950}"/>
              </a:ext>
            </a:extLst>
          </p:cNvPr>
          <p:cNvPicPr>
            <a:picLocks noChangeAspect="1"/>
          </p:cNvPicPr>
          <p:nvPr/>
        </p:nvPicPr>
        <p:blipFill>
          <a:blip r:embed="rId3"/>
          <a:stretch>
            <a:fillRect/>
          </a:stretch>
        </p:blipFill>
        <p:spPr>
          <a:xfrm>
            <a:off x="267850" y="2089868"/>
            <a:ext cx="2927348" cy="1677153"/>
          </a:xfrm>
          <a:prstGeom prst="rect">
            <a:avLst/>
          </a:prstGeom>
        </p:spPr>
      </p:pic>
      <p:pic>
        <p:nvPicPr>
          <p:cNvPr id="55" name="Picture 54">
            <a:extLst>
              <a:ext uri="{FF2B5EF4-FFF2-40B4-BE49-F238E27FC236}">
                <a16:creationId xmlns:a16="http://schemas.microsoft.com/office/drawing/2014/main" id="{4ECBA1B0-DFD8-594A-914B-E41A44AFF219}"/>
              </a:ext>
            </a:extLst>
          </p:cNvPr>
          <p:cNvPicPr>
            <a:picLocks noChangeAspect="1"/>
          </p:cNvPicPr>
          <p:nvPr/>
        </p:nvPicPr>
        <p:blipFill rotWithShape="1">
          <a:blip r:embed="rId4"/>
          <a:srcRect b="16700"/>
          <a:stretch/>
        </p:blipFill>
        <p:spPr>
          <a:xfrm>
            <a:off x="295986" y="4107765"/>
            <a:ext cx="2809343" cy="1577615"/>
          </a:xfrm>
          <a:prstGeom prst="rect">
            <a:avLst/>
          </a:prstGeom>
        </p:spPr>
      </p:pic>
      <p:pic>
        <p:nvPicPr>
          <p:cNvPr id="56" name="Picture 55">
            <a:extLst>
              <a:ext uri="{FF2B5EF4-FFF2-40B4-BE49-F238E27FC236}">
                <a16:creationId xmlns:a16="http://schemas.microsoft.com/office/drawing/2014/main" id="{8FE0C902-E010-0D40-8BB5-3C45850E4ECE}"/>
              </a:ext>
            </a:extLst>
          </p:cNvPr>
          <p:cNvPicPr>
            <a:picLocks noChangeAspect="1"/>
          </p:cNvPicPr>
          <p:nvPr/>
        </p:nvPicPr>
        <p:blipFill>
          <a:blip r:embed="rId5"/>
          <a:stretch>
            <a:fillRect/>
          </a:stretch>
        </p:blipFill>
        <p:spPr>
          <a:xfrm>
            <a:off x="7996238" y="2032455"/>
            <a:ext cx="3613148" cy="3613148"/>
          </a:xfrm>
          <a:prstGeom prst="rect">
            <a:avLst/>
          </a:prstGeom>
        </p:spPr>
      </p:pic>
      <p:pic>
        <p:nvPicPr>
          <p:cNvPr id="58" name="Picture 57">
            <a:extLst>
              <a:ext uri="{FF2B5EF4-FFF2-40B4-BE49-F238E27FC236}">
                <a16:creationId xmlns:a16="http://schemas.microsoft.com/office/drawing/2014/main" id="{F48B0935-8B87-7049-97F3-AE9D358F8AA6}"/>
              </a:ext>
            </a:extLst>
          </p:cNvPr>
          <p:cNvPicPr>
            <a:picLocks noChangeAspect="1"/>
          </p:cNvPicPr>
          <p:nvPr/>
        </p:nvPicPr>
        <p:blipFill>
          <a:blip r:embed="rId6"/>
          <a:stretch>
            <a:fillRect/>
          </a:stretch>
        </p:blipFill>
        <p:spPr>
          <a:xfrm>
            <a:off x="3507908" y="2089869"/>
            <a:ext cx="2994960" cy="3595512"/>
          </a:xfrm>
          <a:prstGeom prst="rect">
            <a:avLst/>
          </a:prstGeom>
        </p:spPr>
      </p:pic>
      <p:sp>
        <p:nvSpPr>
          <p:cNvPr id="59" name="TextBox 58">
            <a:extLst>
              <a:ext uri="{FF2B5EF4-FFF2-40B4-BE49-F238E27FC236}">
                <a16:creationId xmlns:a16="http://schemas.microsoft.com/office/drawing/2014/main" id="{F4CE4201-4CE7-9B4C-8427-E5B8047AECA4}"/>
              </a:ext>
            </a:extLst>
          </p:cNvPr>
          <p:cNvSpPr txBox="1"/>
          <p:nvPr/>
        </p:nvSpPr>
        <p:spPr>
          <a:xfrm>
            <a:off x="7996238" y="5832779"/>
            <a:ext cx="26717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Alan Turing 1952 </a:t>
            </a:r>
          </a:p>
        </p:txBody>
      </p:sp>
      <p:sp>
        <p:nvSpPr>
          <p:cNvPr id="60" name="TextBox 59">
            <a:extLst>
              <a:ext uri="{FF2B5EF4-FFF2-40B4-BE49-F238E27FC236}">
                <a16:creationId xmlns:a16="http://schemas.microsoft.com/office/drawing/2014/main" id="{CBBA4E30-E720-0F4B-B810-00DE7354F6F0}"/>
              </a:ext>
            </a:extLst>
          </p:cNvPr>
          <p:cNvSpPr txBox="1"/>
          <p:nvPr/>
        </p:nvSpPr>
        <p:spPr>
          <a:xfrm>
            <a:off x="188119" y="5832779"/>
            <a:ext cx="53651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Patterns in biological systems</a:t>
            </a:r>
          </a:p>
        </p:txBody>
      </p:sp>
      <p:sp>
        <p:nvSpPr>
          <p:cNvPr id="12" name="Title 1">
            <a:extLst>
              <a:ext uri="{FF2B5EF4-FFF2-40B4-BE49-F238E27FC236}">
                <a16:creationId xmlns:a16="http://schemas.microsoft.com/office/drawing/2014/main" id="{D47652B4-FBA2-6245-B5CC-8A80A8FE7FC7}"/>
              </a:ext>
            </a:extLst>
          </p:cNvPr>
          <p:cNvSpPr txBox="1">
            <a:spLocks/>
          </p:cNvSpPr>
          <p:nvPr/>
        </p:nvSpPr>
        <p:spPr>
          <a:xfrm>
            <a:off x="-102055" y="-114300"/>
            <a:ext cx="12420000" cy="1325563"/>
          </a:xfrm>
          <a:prstGeom prst="rect">
            <a:avLst/>
          </a:prstGeom>
          <a:gradFill flip="none" rotWithShape="1">
            <a:gsLst>
              <a:gs pos="100000">
                <a:srgbClr val="4276AA"/>
              </a:gs>
              <a:gs pos="0">
                <a:srgbClr val="D4FFFF"/>
              </a:gs>
              <a:gs pos="20000">
                <a:srgbClr val="0099A5">
                  <a:alpha val="55000"/>
                </a:srgbClr>
              </a:gs>
            </a:gsLst>
            <a:path path="circle">
              <a:fillToRect l="100000" t="100000"/>
            </a:path>
            <a:tileRect r="-100000" b="-100000"/>
          </a:gradFill>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1016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Calibri Light" panose="020F0302020204030204"/>
                <a:ea typeface="+mj-ea"/>
                <a:cs typeface="+mj-cs"/>
              </a:rPr>
              <a:t>  What are Turing patterns?</a:t>
            </a:r>
          </a:p>
        </p:txBody>
      </p:sp>
    </p:spTree>
    <p:extLst>
      <p:ext uri="{BB962C8B-B14F-4D97-AF65-F5344CB8AC3E}">
        <p14:creationId xmlns:p14="http://schemas.microsoft.com/office/powerpoint/2010/main" val="886134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7FAD7A5-03A7-C849-A5D0-DA43E38E1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478" y="4788968"/>
            <a:ext cx="6589112" cy="1532036"/>
          </a:xfrm>
          <a:prstGeom prst="rect">
            <a:avLst/>
          </a:prstGeom>
        </p:spPr>
      </p:pic>
      <p:pic>
        <p:nvPicPr>
          <p:cNvPr id="23" name="Picture 22">
            <a:extLst>
              <a:ext uri="{FF2B5EF4-FFF2-40B4-BE49-F238E27FC236}">
                <a16:creationId xmlns:a16="http://schemas.microsoft.com/office/drawing/2014/main" id="{DEAB1E24-3A37-F448-8F73-AD461EC0FF28}"/>
              </a:ext>
            </a:extLst>
          </p:cNvPr>
          <p:cNvPicPr>
            <a:picLocks noChangeAspect="1"/>
          </p:cNvPicPr>
          <p:nvPr/>
        </p:nvPicPr>
        <p:blipFill rotWithShape="1">
          <a:blip r:embed="rId4"/>
          <a:srcRect l="61998" t="4342" r="15015" b="84166"/>
          <a:stretch/>
        </p:blipFill>
        <p:spPr>
          <a:xfrm>
            <a:off x="1339359" y="2184995"/>
            <a:ext cx="3017564" cy="1690661"/>
          </a:xfrm>
          <a:prstGeom prst="rect">
            <a:avLst/>
          </a:prstGeom>
        </p:spPr>
      </p:pic>
      <p:grpSp>
        <p:nvGrpSpPr>
          <p:cNvPr id="24" name="Group 23">
            <a:extLst>
              <a:ext uri="{FF2B5EF4-FFF2-40B4-BE49-F238E27FC236}">
                <a16:creationId xmlns:a16="http://schemas.microsoft.com/office/drawing/2014/main" id="{56E2716F-2353-2A40-BD73-8F06F2C4C02E}"/>
              </a:ext>
            </a:extLst>
          </p:cNvPr>
          <p:cNvGrpSpPr/>
          <p:nvPr/>
        </p:nvGrpSpPr>
        <p:grpSpPr>
          <a:xfrm>
            <a:off x="5969854" y="2027645"/>
            <a:ext cx="5020733" cy="1779785"/>
            <a:chOff x="198438" y="3620542"/>
            <a:chExt cx="5020733" cy="1779785"/>
          </a:xfrm>
        </p:grpSpPr>
        <p:pic>
          <p:nvPicPr>
            <p:cNvPr id="25" name="Picture 24" descr=" 9.tiff">
              <a:extLst>
                <a:ext uri="{FF2B5EF4-FFF2-40B4-BE49-F238E27FC236}">
                  <a16:creationId xmlns:a16="http://schemas.microsoft.com/office/drawing/2014/main" id="{ED503ACF-2D90-4744-B2AA-182C79B331F4}"/>
                </a:ext>
              </a:extLst>
            </p:cNvPr>
            <p:cNvPicPr>
              <a:picLocks noChangeAspect="1"/>
            </p:cNvPicPr>
            <p:nvPr/>
          </p:nvPicPr>
          <p:blipFill>
            <a:blip r:embed="rId5"/>
            <a:stretch>
              <a:fillRect/>
            </a:stretch>
          </p:blipFill>
          <p:spPr>
            <a:xfrm>
              <a:off x="198438" y="3620542"/>
              <a:ext cx="5020733" cy="1779785"/>
            </a:xfrm>
            <a:prstGeom prst="rect">
              <a:avLst/>
            </a:prstGeom>
          </p:spPr>
        </p:pic>
        <p:sp>
          <p:nvSpPr>
            <p:cNvPr id="26" name="Rectangle 25">
              <a:extLst>
                <a:ext uri="{FF2B5EF4-FFF2-40B4-BE49-F238E27FC236}">
                  <a16:creationId xmlns:a16="http://schemas.microsoft.com/office/drawing/2014/main" id="{1013ED8D-A663-7646-ABB4-B74102D1006C}"/>
                </a:ext>
              </a:extLst>
            </p:cNvPr>
            <p:cNvSpPr/>
            <p:nvPr/>
          </p:nvSpPr>
          <p:spPr>
            <a:xfrm>
              <a:off x="3634333" y="3821598"/>
              <a:ext cx="127170" cy="1426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93354B6-49B2-124B-9C2E-0F188C78DD3D}"/>
                </a:ext>
              </a:extLst>
            </p:cNvPr>
            <p:cNvSpPr/>
            <p:nvPr/>
          </p:nvSpPr>
          <p:spPr>
            <a:xfrm>
              <a:off x="1336368" y="3821598"/>
              <a:ext cx="127170" cy="1426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A6B0E49-2989-6F46-8B8E-047D8A2DFD19}"/>
                </a:ext>
              </a:extLst>
            </p:cNvPr>
            <p:cNvSpPr/>
            <p:nvPr/>
          </p:nvSpPr>
          <p:spPr>
            <a:xfrm>
              <a:off x="3822710" y="4602080"/>
              <a:ext cx="601752" cy="1426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00EDC24-7E80-DB48-A87F-8D511A401E20}"/>
                </a:ext>
              </a:extLst>
            </p:cNvPr>
            <p:cNvSpPr/>
            <p:nvPr/>
          </p:nvSpPr>
          <p:spPr>
            <a:xfrm>
              <a:off x="1562298" y="4602080"/>
              <a:ext cx="601752" cy="1426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79EBAF5-9382-5F4A-97A1-F4DE6E764385}"/>
                </a:ext>
              </a:extLst>
            </p:cNvPr>
            <p:cNvSpPr/>
            <p:nvPr/>
          </p:nvSpPr>
          <p:spPr>
            <a:xfrm>
              <a:off x="2333022" y="5120286"/>
              <a:ext cx="552192" cy="9072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8DDA5198-9802-D246-A218-4BC0FA7FDFED}"/>
                </a:ext>
              </a:extLst>
            </p:cNvPr>
            <p:cNvSpPr/>
            <p:nvPr/>
          </p:nvSpPr>
          <p:spPr>
            <a:xfrm>
              <a:off x="4604949" y="3743382"/>
              <a:ext cx="127170" cy="1426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0C3ABA5-DD64-304D-AA86-8DA706EC3D0F}"/>
                </a:ext>
              </a:extLst>
            </p:cNvPr>
            <p:cNvSpPr/>
            <p:nvPr/>
          </p:nvSpPr>
          <p:spPr>
            <a:xfrm>
              <a:off x="2565002" y="3757186"/>
              <a:ext cx="127170" cy="1426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7F741F9B-BE4B-1E4F-93F6-E529854520D0}"/>
                </a:ext>
              </a:extLst>
            </p:cNvPr>
            <p:cNvSpPr/>
            <p:nvPr/>
          </p:nvSpPr>
          <p:spPr>
            <a:xfrm>
              <a:off x="2290369" y="3723416"/>
              <a:ext cx="127170" cy="1426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65E4D93-292F-0F48-9F0B-F5843E6FD404}"/>
                </a:ext>
              </a:extLst>
            </p:cNvPr>
            <p:cNvSpPr/>
            <p:nvPr/>
          </p:nvSpPr>
          <p:spPr>
            <a:xfrm>
              <a:off x="363126" y="3706578"/>
              <a:ext cx="127170" cy="14262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2D6950BE-B5A7-A347-A9A8-6A56809F725B}"/>
              </a:ext>
            </a:extLst>
          </p:cNvPr>
          <p:cNvSpPr/>
          <p:nvPr/>
        </p:nvSpPr>
        <p:spPr>
          <a:xfrm>
            <a:off x="8742914" y="5395537"/>
            <a:ext cx="2610886" cy="646331"/>
          </a:xfrm>
          <a:prstGeom prst="rect">
            <a:avLst/>
          </a:prstGeom>
        </p:spPr>
        <p:txBody>
          <a:bodyPr wrap="none">
            <a:spAutoFit/>
          </a:bodyPr>
          <a:lstStyle/>
          <a:p>
            <a:r>
              <a:rPr lang="en-US"/>
              <a:t>Turing, 1952</a:t>
            </a:r>
          </a:p>
          <a:p>
            <a:r>
              <a:rPr lang="en-US" err="1"/>
              <a:t>Gierer</a:t>
            </a:r>
            <a:r>
              <a:rPr lang="en-US"/>
              <a:t> &amp; Meinhardt, 1972</a:t>
            </a:r>
          </a:p>
        </p:txBody>
      </p:sp>
      <p:sp>
        <p:nvSpPr>
          <p:cNvPr id="46" name="Title 1">
            <a:extLst>
              <a:ext uri="{FF2B5EF4-FFF2-40B4-BE49-F238E27FC236}">
                <a16:creationId xmlns:a16="http://schemas.microsoft.com/office/drawing/2014/main" id="{3B2B57F6-E8BC-D742-A45C-8F8E5B80530A}"/>
              </a:ext>
            </a:extLst>
          </p:cNvPr>
          <p:cNvSpPr txBox="1">
            <a:spLocks/>
          </p:cNvSpPr>
          <p:nvPr/>
        </p:nvSpPr>
        <p:spPr>
          <a:xfrm>
            <a:off x="228419" y="581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solidFill>
                <a:schemeClr val="bg1"/>
              </a:solidFill>
            </a:endParaRPr>
          </a:p>
        </p:txBody>
      </p:sp>
      <p:sp>
        <p:nvSpPr>
          <p:cNvPr id="2" name="Slide Number Placeholder 1">
            <a:extLst>
              <a:ext uri="{FF2B5EF4-FFF2-40B4-BE49-F238E27FC236}">
                <a16:creationId xmlns:a16="http://schemas.microsoft.com/office/drawing/2014/main" id="{DFFEE0C4-5F5E-3A46-BE26-70CF20E20251}"/>
              </a:ext>
            </a:extLst>
          </p:cNvPr>
          <p:cNvSpPr>
            <a:spLocks noGrp="1"/>
          </p:cNvSpPr>
          <p:nvPr>
            <p:ph type="sldNum" sz="quarter" idx="12"/>
          </p:nvPr>
        </p:nvSpPr>
        <p:spPr/>
        <p:txBody>
          <a:bodyPr/>
          <a:lstStyle/>
          <a:p>
            <a:fld id="{36AAF883-F436-C240-961E-8A92462BDD19}" type="slidenum">
              <a:rPr lang="en-US" smtClean="0"/>
              <a:t>3</a:t>
            </a:fld>
            <a:endParaRPr lang="en-US"/>
          </a:p>
        </p:txBody>
      </p:sp>
      <p:sp>
        <p:nvSpPr>
          <p:cNvPr id="19" name="Title 1">
            <a:extLst>
              <a:ext uri="{FF2B5EF4-FFF2-40B4-BE49-F238E27FC236}">
                <a16:creationId xmlns:a16="http://schemas.microsoft.com/office/drawing/2014/main" id="{68832793-6DC5-524F-BAF1-ABF17D6B63F8}"/>
              </a:ext>
            </a:extLst>
          </p:cNvPr>
          <p:cNvSpPr txBox="1">
            <a:spLocks/>
          </p:cNvSpPr>
          <p:nvPr/>
        </p:nvSpPr>
        <p:spPr>
          <a:xfrm>
            <a:off x="-114000" y="-74586"/>
            <a:ext cx="12420000" cy="1325563"/>
          </a:xfrm>
          <a:prstGeom prst="rect">
            <a:avLst/>
          </a:prstGeom>
          <a:gradFill flip="none" rotWithShape="1">
            <a:gsLst>
              <a:gs pos="100000">
                <a:srgbClr val="4276AA"/>
              </a:gs>
              <a:gs pos="0">
                <a:srgbClr val="D4FFFF"/>
              </a:gs>
              <a:gs pos="20000">
                <a:srgbClr val="0099A5">
                  <a:alpha val="55000"/>
                </a:srgbClr>
              </a:gs>
            </a:gsLst>
            <a:path path="circle">
              <a:fillToRect l="100000" t="100000"/>
            </a:path>
            <a:tileRect r="-100000" b="-100000"/>
          </a:gradFill>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1016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solidFill>
                  <a:schemeClr val="bg1"/>
                </a:solidFill>
              </a:rPr>
              <a:t>  Reaction-Diffusion system described by Turing</a:t>
            </a:r>
          </a:p>
        </p:txBody>
      </p:sp>
    </p:spTree>
    <p:extLst>
      <p:ext uri="{BB962C8B-B14F-4D97-AF65-F5344CB8AC3E}">
        <p14:creationId xmlns:p14="http://schemas.microsoft.com/office/powerpoint/2010/main" val="2845281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3B2B57F6-E8BC-D742-A45C-8F8E5B80530A}"/>
              </a:ext>
            </a:extLst>
          </p:cNvPr>
          <p:cNvSpPr txBox="1">
            <a:spLocks/>
          </p:cNvSpPr>
          <p:nvPr/>
        </p:nvSpPr>
        <p:spPr>
          <a:xfrm>
            <a:off x="228419" y="581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Calibri Light" panose="020F0302020204030204"/>
                <a:ea typeface="+mj-ea"/>
                <a:cs typeface="+mj-cs"/>
              </a:rPr>
              <a:t>Reaction-Diffusion system described by Turing</a:t>
            </a:r>
          </a:p>
        </p:txBody>
      </p:sp>
      <p:sp>
        <p:nvSpPr>
          <p:cNvPr id="2" name="Slide Number Placeholder 1">
            <a:extLst>
              <a:ext uri="{FF2B5EF4-FFF2-40B4-BE49-F238E27FC236}">
                <a16:creationId xmlns:a16="http://schemas.microsoft.com/office/drawing/2014/main" id="{DFFEE0C4-5F5E-3A46-BE26-70CF20E202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AF883-F436-C240-961E-8A92462BDD1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7B35C67F-136B-7A4B-9B40-1AEF9571B343}"/>
              </a:ext>
            </a:extLst>
          </p:cNvPr>
          <p:cNvSpPr txBox="1">
            <a:spLocks/>
          </p:cNvSpPr>
          <p:nvPr/>
        </p:nvSpPr>
        <p:spPr>
          <a:xfrm>
            <a:off x="-102055" y="-114300"/>
            <a:ext cx="12420000" cy="1325563"/>
          </a:xfrm>
          <a:prstGeom prst="rect">
            <a:avLst/>
          </a:prstGeom>
          <a:gradFill flip="none" rotWithShape="1">
            <a:gsLst>
              <a:gs pos="100000">
                <a:srgbClr val="4276AA"/>
              </a:gs>
              <a:gs pos="0">
                <a:srgbClr val="D4FFFF"/>
              </a:gs>
              <a:gs pos="20000">
                <a:srgbClr val="0099A5">
                  <a:alpha val="55000"/>
                </a:srgbClr>
              </a:gs>
            </a:gsLst>
            <a:path path="circle">
              <a:fillToRect l="100000" t="100000"/>
            </a:path>
            <a:tileRect r="-100000" b="-100000"/>
          </a:gradFill>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1016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Calibri Light" panose="020F0302020204030204"/>
                <a:ea typeface="+mj-ea"/>
                <a:cs typeface="+mj-cs"/>
              </a:rPr>
              <a:t>  Turing patterns are not robust</a:t>
            </a:r>
          </a:p>
        </p:txBody>
      </p:sp>
      <p:pic>
        <p:nvPicPr>
          <p:cNvPr id="2052" name="Picture 4">
            <a:extLst>
              <a:ext uri="{FF2B5EF4-FFF2-40B4-BE49-F238E27FC236}">
                <a16:creationId xmlns:a16="http://schemas.microsoft.com/office/drawing/2014/main" id="{096D487D-EDEA-A94C-BAF9-976F525168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98"/>
          <a:stretch/>
        </p:blipFill>
        <p:spPr bwMode="auto">
          <a:xfrm>
            <a:off x="3644999" y="2360543"/>
            <a:ext cx="4300099" cy="388329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ABF0556-3E7E-4C41-871F-8B019FE1E0D9}"/>
              </a:ext>
            </a:extLst>
          </p:cNvPr>
          <p:cNvSpPr txBox="1"/>
          <p:nvPr/>
        </p:nvSpPr>
        <p:spPr>
          <a:xfrm>
            <a:off x="4095512" y="1687478"/>
            <a:ext cx="339907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X and Y being model parameters…</a:t>
            </a:r>
          </a:p>
        </p:txBody>
      </p:sp>
      <p:sp>
        <p:nvSpPr>
          <p:cNvPr id="8" name="TextBox 7">
            <a:extLst>
              <a:ext uri="{FF2B5EF4-FFF2-40B4-BE49-F238E27FC236}">
                <a16:creationId xmlns:a16="http://schemas.microsoft.com/office/drawing/2014/main" id="{69B86B8B-641C-F649-AAD8-5AE318E57DD3}"/>
              </a:ext>
            </a:extLst>
          </p:cNvPr>
          <p:cNvSpPr txBox="1"/>
          <p:nvPr/>
        </p:nvSpPr>
        <p:spPr>
          <a:xfrm>
            <a:off x="0" y="6430485"/>
            <a:ext cx="10029496" cy="369332"/>
          </a:xfrm>
          <a:prstGeom prst="rect">
            <a:avLst/>
          </a:prstGeom>
          <a:noFill/>
        </p:spPr>
        <p:txBody>
          <a:bodyPr wrap="square">
            <a:spAutoFit/>
          </a:bodyPr>
          <a:lstStyle/>
          <a:p>
            <a:r>
              <a:rPr lang="en-GB"/>
              <a:t>http://</a:t>
            </a:r>
            <a:r>
              <a:rPr lang="en-GB" err="1"/>
              <a:t>complex.upf.es</a:t>
            </a:r>
            <a:r>
              <a:rPr lang="en-GB"/>
              <a:t>/~</a:t>
            </a:r>
            <a:r>
              <a:rPr lang="en-GB" err="1"/>
              <a:t>andreea</a:t>
            </a:r>
            <a:r>
              <a:rPr lang="en-GB"/>
              <a:t>/PACE/Self-</a:t>
            </a:r>
            <a:r>
              <a:rPr lang="en-GB" err="1"/>
              <a:t>replicating_spots.html</a:t>
            </a:r>
            <a:endParaRPr lang="en-GB"/>
          </a:p>
        </p:txBody>
      </p:sp>
    </p:spTree>
    <p:extLst>
      <p:ext uri="{BB962C8B-B14F-4D97-AF65-F5344CB8AC3E}">
        <p14:creationId xmlns:p14="http://schemas.microsoft.com/office/powerpoint/2010/main" val="24328749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a:extLst>
              <a:ext uri="{FF2B5EF4-FFF2-40B4-BE49-F238E27FC236}">
                <a16:creationId xmlns:a16="http://schemas.microsoft.com/office/drawing/2014/main" id="{3B2B57F6-E8BC-D742-A45C-8F8E5B80530A}"/>
              </a:ext>
            </a:extLst>
          </p:cNvPr>
          <p:cNvSpPr txBox="1">
            <a:spLocks/>
          </p:cNvSpPr>
          <p:nvPr/>
        </p:nvSpPr>
        <p:spPr>
          <a:xfrm>
            <a:off x="228419" y="581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Calibri Light" panose="020F0302020204030204"/>
                <a:ea typeface="+mj-ea"/>
                <a:cs typeface="+mj-cs"/>
              </a:rPr>
              <a:t>Reaction-Diffusion system described by Turing</a:t>
            </a:r>
          </a:p>
        </p:txBody>
      </p:sp>
      <p:sp>
        <p:nvSpPr>
          <p:cNvPr id="2" name="Slide Number Placeholder 1">
            <a:extLst>
              <a:ext uri="{FF2B5EF4-FFF2-40B4-BE49-F238E27FC236}">
                <a16:creationId xmlns:a16="http://schemas.microsoft.com/office/drawing/2014/main" id="{DFFEE0C4-5F5E-3A46-BE26-70CF20E202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AF883-F436-C240-961E-8A92462BDD1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7B35C67F-136B-7A4B-9B40-1AEF9571B343}"/>
              </a:ext>
            </a:extLst>
          </p:cNvPr>
          <p:cNvSpPr txBox="1">
            <a:spLocks/>
          </p:cNvSpPr>
          <p:nvPr/>
        </p:nvSpPr>
        <p:spPr>
          <a:xfrm>
            <a:off x="-102055" y="-114300"/>
            <a:ext cx="12420000" cy="1325563"/>
          </a:xfrm>
          <a:prstGeom prst="rect">
            <a:avLst/>
          </a:prstGeom>
          <a:gradFill flip="none" rotWithShape="1">
            <a:gsLst>
              <a:gs pos="100000">
                <a:srgbClr val="4276AA"/>
              </a:gs>
              <a:gs pos="0">
                <a:srgbClr val="D4FFFF"/>
              </a:gs>
              <a:gs pos="20000">
                <a:srgbClr val="0099A5">
                  <a:alpha val="55000"/>
                </a:srgbClr>
              </a:gs>
            </a:gsLst>
            <a:path path="circle">
              <a:fillToRect l="100000" t="100000"/>
            </a:path>
            <a:tileRect r="-100000" b="-100000"/>
          </a:gradFill>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1016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solidFill>
                  <a:schemeClr val="bg1"/>
                </a:solidFill>
                <a:latin typeface="Calibri Light" panose="020F0302020204030204"/>
              </a:rPr>
              <a:t> </a:t>
            </a:r>
            <a:r>
              <a:rPr kumimoji="0" lang="en-US" sz="4400" b="0" i="0" u="none" strike="noStrike" kern="1200" cap="none" spc="0" normalizeH="0" baseline="0" noProof="0">
                <a:ln>
                  <a:noFill/>
                </a:ln>
                <a:solidFill>
                  <a:schemeClr val="bg1"/>
                </a:solidFill>
                <a:effectLst/>
                <a:uLnTx/>
                <a:uFillTx/>
                <a:latin typeface="Calibri Light" panose="020F0302020204030204"/>
                <a:ea typeface="+mj-ea"/>
                <a:cs typeface="+mj-cs"/>
              </a:rPr>
              <a:t> Atlas search measures </a:t>
            </a:r>
            <a:r>
              <a:rPr lang="en-US">
                <a:solidFill>
                  <a:schemeClr val="bg1"/>
                </a:solidFill>
                <a:latin typeface="Calibri Light" panose="020F0302020204030204"/>
              </a:rPr>
              <a:t>global Turing</a:t>
            </a:r>
            <a:r>
              <a:rPr kumimoji="0" lang="en-US" sz="4400" b="0" i="0" u="none" strike="noStrike" kern="1200" cap="none" spc="0" normalizeH="0" baseline="0" noProof="0">
                <a:ln>
                  <a:noFill/>
                </a:ln>
                <a:solidFill>
                  <a:schemeClr val="bg1"/>
                </a:solidFill>
                <a:effectLst/>
                <a:uLnTx/>
                <a:uFillTx/>
                <a:latin typeface="Calibri Light" panose="020F0302020204030204"/>
                <a:ea typeface="+mj-ea"/>
                <a:cs typeface="+mj-cs"/>
              </a:rPr>
              <a:t> robustness</a:t>
            </a:r>
            <a:endParaRPr lang="en-US" sz="4400" b="0" i="0" u="none" strike="noStrike" kern="1200" cap="none" spc="0" normalizeH="0" baseline="0" noProof="0">
              <a:ln>
                <a:noFill/>
              </a:ln>
              <a:solidFill>
                <a:schemeClr val="bg1"/>
              </a:solidFill>
              <a:effectLst/>
              <a:uLnTx/>
              <a:uFillTx/>
              <a:latin typeface="Calibri Light" panose="020F0302020204030204"/>
              <a:cs typeface="Calibri Light"/>
            </a:endParaRPr>
          </a:p>
        </p:txBody>
      </p:sp>
      <p:sp>
        <p:nvSpPr>
          <p:cNvPr id="7" name="TextBox 6">
            <a:extLst>
              <a:ext uri="{FF2B5EF4-FFF2-40B4-BE49-F238E27FC236}">
                <a16:creationId xmlns:a16="http://schemas.microsoft.com/office/drawing/2014/main" id="{3607FF84-E66B-884E-AB84-2275F8F449D3}"/>
              </a:ext>
            </a:extLst>
          </p:cNvPr>
          <p:cNvSpPr txBox="1"/>
          <p:nvPr/>
        </p:nvSpPr>
        <p:spPr>
          <a:xfrm>
            <a:off x="1334048" y="1483444"/>
            <a:ext cx="57572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Sampling the parameter space of all 2 and 3 node networks </a:t>
            </a:r>
          </a:p>
        </p:txBody>
      </p:sp>
      <p:pic>
        <p:nvPicPr>
          <p:cNvPr id="8" name="Picture 7">
            <a:extLst>
              <a:ext uri="{FF2B5EF4-FFF2-40B4-BE49-F238E27FC236}">
                <a16:creationId xmlns:a16="http://schemas.microsoft.com/office/drawing/2014/main" id="{02C60DD8-A568-7043-BE6A-0BB2D974A783}"/>
              </a:ext>
            </a:extLst>
          </p:cNvPr>
          <p:cNvPicPr>
            <a:picLocks noChangeAspect="1"/>
          </p:cNvPicPr>
          <p:nvPr/>
        </p:nvPicPr>
        <p:blipFill>
          <a:blip r:embed="rId3"/>
          <a:stretch>
            <a:fillRect/>
          </a:stretch>
        </p:blipFill>
        <p:spPr>
          <a:xfrm>
            <a:off x="1646957" y="2522306"/>
            <a:ext cx="2222500" cy="3797300"/>
          </a:xfrm>
          <a:prstGeom prst="rect">
            <a:avLst/>
          </a:prstGeom>
        </p:spPr>
      </p:pic>
      <p:pic>
        <p:nvPicPr>
          <p:cNvPr id="9" name="Picture 8">
            <a:extLst>
              <a:ext uri="{FF2B5EF4-FFF2-40B4-BE49-F238E27FC236}">
                <a16:creationId xmlns:a16="http://schemas.microsoft.com/office/drawing/2014/main" id="{1649E4FA-7EF3-0A4A-AB54-3084EF4493C4}"/>
              </a:ext>
            </a:extLst>
          </p:cNvPr>
          <p:cNvPicPr>
            <a:picLocks noChangeAspect="1"/>
          </p:cNvPicPr>
          <p:nvPr/>
        </p:nvPicPr>
        <p:blipFill>
          <a:blip r:embed="rId4"/>
          <a:stretch>
            <a:fillRect/>
          </a:stretch>
        </p:blipFill>
        <p:spPr>
          <a:xfrm>
            <a:off x="5299397" y="2297441"/>
            <a:ext cx="3311203" cy="2857993"/>
          </a:xfrm>
          <a:prstGeom prst="rect">
            <a:avLst/>
          </a:prstGeom>
        </p:spPr>
      </p:pic>
      <p:pic>
        <p:nvPicPr>
          <p:cNvPr id="10" name="Picture 9">
            <a:extLst>
              <a:ext uri="{FF2B5EF4-FFF2-40B4-BE49-F238E27FC236}">
                <a16:creationId xmlns:a16="http://schemas.microsoft.com/office/drawing/2014/main" id="{8465532B-F43F-5649-A714-CD039ADCE0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64756" y="5645281"/>
            <a:ext cx="3645844" cy="847696"/>
          </a:xfrm>
          <a:prstGeom prst="rect">
            <a:avLst/>
          </a:prstGeom>
        </p:spPr>
      </p:pic>
      <p:cxnSp>
        <p:nvCxnSpPr>
          <p:cNvPr id="4" name="Straight Arrow Connector 3">
            <a:extLst>
              <a:ext uri="{FF2B5EF4-FFF2-40B4-BE49-F238E27FC236}">
                <a16:creationId xmlns:a16="http://schemas.microsoft.com/office/drawing/2014/main" id="{9180F527-0A63-074A-9A62-E771B5AFFD3E}"/>
              </a:ext>
            </a:extLst>
          </p:cNvPr>
          <p:cNvCxnSpPr>
            <a:cxnSpLocks/>
          </p:cNvCxnSpPr>
          <p:nvPr/>
        </p:nvCxnSpPr>
        <p:spPr>
          <a:xfrm>
            <a:off x="3148445" y="5276738"/>
            <a:ext cx="1672937" cy="7923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612AFED-97BD-5F4B-A857-2C7199EB3147}"/>
              </a:ext>
            </a:extLst>
          </p:cNvPr>
          <p:cNvSpPr txBox="1"/>
          <p:nvPr/>
        </p:nvSpPr>
        <p:spPr>
          <a:xfrm>
            <a:off x="40011" y="6440121"/>
            <a:ext cx="6216868" cy="369332"/>
          </a:xfrm>
          <a:prstGeom prst="rect">
            <a:avLst/>
          </a:prstGeom>
          <a:noFill/>
        </p:spPr>
        <p:txBody>
          <a:bodyPr wrap="square">
            <a:spAutoFit/>
          </a:bodyPr>
          <a:lstStyle/>
          <a:p>
            <a:r>
              <a:rPr lang="en-GB" b="0" i="0" u="none" strike="noStrike">
                <a:solidFill>
                  <a:srgbClr val="0C7DBB"/>
                </a:solidFill>
                <a:effectLst/>
                <a:latin typeface="NexusSans"/>
                <a:hlinkClick r:id="rId6" tooltip="Persistent link using digital object identifier"/>
              </a:rPr>
              <a:t>https://doi.org/10.1016/j.cels.2019.07.007</a:t>
            </a:r>
            <a:endParaRPr lang="en-GB"/>
          </a:p>
        </p:txBody>
      </p:sp>
      <p:sp>
        <p:nvSpPr>
          <p:cNvPr id="3" name="TextBox 2">
            <a:extLst>
              <a:ext uri="{FF2B5EF4-FFF2-40B4-BE49-F238E27FC236}">
                <a16:creationId xmlns:a16="http://schemas.microsoft.com/office/drawing/2014/main" id="{B5BFA627-7675-4101-234E-3A5AE7680307}"/>
              </a:ext>
            </a:extLst>
          </p:cNvPr>
          <p:cNvSpPr txBox="1"/>
          <p:nvPr/>
        </p:nvSpPr>
        <p:spPr>
          <a:xfrm>
            <a:off x="7290270" y="1495211"/>
            <a:ext cx="2640659" cy="338554"/>
          </a:xfrm>
          <a:prstGeom prst="rect">
            <a:avLst/>
          </a:prstGeom>
          <a:noFill/>
        </p:spPr>
        <p:txBody>
          <a:bodyPr wrap="none" rtlCol="0">
            <a:spAutoFit/>
          </a:bodyPr>
          <a:lstStyle/>
          <a:p>
            <a:r>
              <a:rPr lang="en-US" sz="1600">
                <a:latin typeface="Calibri" panose="020F0502020204030204" pitchFamily="34" charset="0"/>
                <a:cs typeface="Calibri" panose="020F0502020204030204" pitchFamily="34" charset="0"/>
              </a:rPr>
              <a:t>(Scholes </a:t>
            </a:r>
            <a:r>
              <a:rPr lang="en-US" sz="1600" i="1">
                <a:latin typeface="Calibri" panose="020F0502020204030204" pitchFamily="34" charset="0"/>
                <a:cs typeface="Calibri" panose="020F0502020204030204" pitchFamily="34" charset="0"/>
              </a:rPr>
              <a:t>et al</a:t>
            </a:r>
            <a:r>
              <a:rPr lang="en-US" sz="1600">
                <a:latin typeface="Calibri" panose="020F0502020204030204" pitchFamily="34" charset="0"/>
                <a:cs typeface="Calibri" panose="020F0502020204030204" pitchFamily="34" charset="0"/>
              </a:rPr>
              <a:t>. Cell Syst, 2019)</a:t>
            </a:r>
          </a:p>
        </p:txBody>
      </p:sp>
      <p:pic>
        <p:nvPicPr>
          <p:cNvPr id="6" name="Picture 5" descr="Diagram&#10;&#10;Description automatically generated">
            <a:extLst>
              <a:ext uri="{FF2B5EF4-FFF2-40B4-BE49-F238E27FC236}">
                <a16:creationId xmlns:a16="http://schemas.microsoft.com/office/drawing/2014/main" id="{F7766F2A-547A-92E4-C57A-F4B8019FD192}"/>
              </a:ext>
            </a:extLst>
          </p:cNvPr>
          <p:cNvPicPr>
            <a:picLocks noChangeAspect="1"/>
          </p:cNvPicPr>
          <p:nvPr/>
        </p:nvPicPr>
        <p:blipFill rotWithShape="1">
          <a:blip r:embed="rId7"/>
          <a:srcRect l="66687" r="1" b="73436"/>
          <a:stretch/>
        </p:blipFill>
        <p:spPr>
          <a:xfrm>
            <a:off x="9301590" y="3028921"/>
            <a:ext cx="2743200" cy="1764752"/>
          </a:xfrm>
          <a:prstGeom prst="rect">
            <a:avLst/>
          </a:prstGeom>
        </p:spPr>
      </p:pic>
    </p:spTree>
    <p:extLst>
      <p:ext uri="{BB962C8B-B14F-4D97-AF65-F5344CB8AC3E}">
        <p14:creationId xmlns:p14="http://schemas.microsoft.com/office/powerpoint/2010/main" val="1053404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itle 1">
            <a:extLst>
              <a:ext uri="{FF2B5EF4-FFF2-40B4-BE49-F238E27FC236}">
                <a16:creationId xmlns:a16="http://schemas.microsoft.com/office/drawing/2014/main" id="{9B0493FF-876B-8146-AC51-EBFD248922E8}"/>
              </a:ext>
            </a:extLst>
          </p:cNvPr>
          <p:cNvSpPr txBox="1">
            <a:spLocks/>
          </p:cNvSpPr>
          <p:nvPr/>
        </p:nvSpPr>
        <p:spPr>
          <a:xfrm>
            <a:off x="-102055" y="-114300"/>
            <a:ext cx="12420000" cy="1325563"/>
          </a:xfrm>
          <a:prstGeom prst="rect">
            <a:avLst/>
          </a:prstGeom>
          <a:gradFill flip="none" rotWithShape="1">
            <a:gsLst>
              <a:gs pos="100000">
                <a:srgbClr val="4276AA"/>
              </a:gs>
              <a:gs pos="0">
                <a:srgbClr val="D4FFFF"/>
              </a:gs>
              <a:gs pos="20000">
                <a:srgbClr val="0099A5">
                  <a:alpha val="55000"/>
                </a:srgbClr>
              </a:gs>
            </a:gsLst>
            <a:path path="circle">
              <a:fillToRect l="100000" t="100000"/>
            </a:path>
            <a:tileRect r="-100000" b="-100000"/>
          </a:gradFill>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1016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en-US">
                <a:solidFill>
                  <a:schemeClr val="bg1"/>
                </a:solidFill>
                <a:latin typeface="Calibri Light" panose="020F0302020204030204"/>
                <a:cs typeface="Calibri Light"/>
              </a:rPr>
              <a:t> Experimental implementation of 3 node network</a:t>
            </a:r>
            <a:endParaRPr lang="en-US" sz="4400" b="0" i="0" u="none" strike="noStrike" kern="1200" cap="none" spc="0" normalizeH="0" baseline="0" noProof="0">
              <a:ln>
                <a:noFill/>
              </a:ln>
              <a:solidFill>
                <a:schemeClr val="bg1"/>
              </a:solidFill>
              <a:effectLst/>
              <a:uLnTx/>
              <a:uFillTx/>
              <a:latin typeface="Calibri Light" panose="020F0302020204030204"/>
              <a:cs typeface="Calibri Light"/>
            </a:endParaRPr>
          </a:p>
        </p:txBody>
      </p:sp>
      <p:grpSp>
        <p:nvGrpSpPr>
          <p:cNvPr id="42" name="Group 41">
            <a:extLst>
              <a:ext uri="{FF2B5EF4-FFF2-40B4-BE49-F238E27FC236}">
                <a16:creationId xmlns:a16="http://schemas.microsoft.com/office/drawing/2014/main" id="{2B02D96F-0DBB-8545-B1E9-42CEA2FA6A00}"/>
              </a:ext>
            </a:extLst>
          </p:cNvPr>
          <p:cNvGrpSpPr/>
          <p:nvPr/>
        </p:nvGrpSpPr>
        <p:grpSpPr>
          <a:xfrm>
            <a:off x="454277" y="1661532"/>
            <a:ext cx="11307336" cy="4404732"/>
            <a:chOff x="-412595" y="1326995"/>
            <a:chExt cx="11307336" cy="4404732"/>
          </a:xfrm>
        </p:grpSpPr>
        <p:sp>
          <p:nvSpPr>
            <p:cNvPr id="41" name="Rectangle 40">
              <a:extLst>
                <a:ext uri="{FF2B5EF4-FFF2-40B4-BE49-F238E27FC236}">
                  <a16:creationId xmlns:a16="http://schemas.microsoft.com/office/drawing/2014/main" id="{DD8ADDF1-9222-96D9-2470-5714D90C260E}"/>
                </a:ext>
              </a:extLst>
            </p:cNvPr>
            <p:cNvSpPr/>
            <p:nvPr/>
          </p:nvSpPr>
          <p:spPr>
            <a:xfrm>
              <a:off x="-412595" y="1326995"/>
              <a:ext cx="11307336" cy="440473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EEBDE6B1-17CD-398D-C511-3AB4BDD95794}"/>
                </a:ext>
              </a:extLst>
            </p:cNvPr>
            <p:cNvSpPr/>
            <p:nvPr/>
          </p:nvSpPr>
          <p:spPr>
            <a:xfrm rot="16200000">
              <a:off x="6680362" y="610796"/>
              <a:ext cx="2962560" cy="522877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801" dirty="0"/>
            </a:p>
          </p:txBody>
        </p:sp>
        <p:sp>
          <p:nvSpPr>
            <p:cNvPr id="3" name="TextBox 2">
              <a:extLst>
                <a:ext uri="{FF2B5EF4-FFF2-40B4-BE49-F238E27FC236}">
                  <a16:creationId xmlns:a16="http://schemas.microsoft.com/office/drawing/2014/main" id="{E5130F80-0A77-645F-67EB-2FEEC13EAC7C}"/>
                </a:ext>
              </a:extLst>
            </p:cNvPr>
            <p:cNvSpPr txBox="1"/>
            <p:nvPr/>
          </p:nvSpPr>
          <p:spPr>
            <a:xfrm>
              <a:off x="9260129" y="4052002"/>
              <a:ext cx="1059654" cy="246221"/>
            </a:xfrm>
            <a:prstGeom prst="rect">
              <a:avLst/>
            </a:prstGeom>
            <a:noFill/>
          </p:spPr>
          <p:txBody>
            <a:bodyPr wrap="square" rtlCol="0">
              <a:spAutoFit/>
            </a:bodyPr>
            <a:lstStyle/>
            <a:p>
              <a:r>
                <a:rPr lang="en-GB" sz="1000" dirty="0">
                  <a:solidFill>
                    <a:schemeClr val="bg1"/>
                  </a:solidFill>
                </a:rPr>
                <a:t>Not found</a:t>
              </a:r>
            </a:p>
          </p:txBody>
        </p:sp>
        <p:pic>
          <p:nvPicPr>
            <p:cNvPr id="4" name="Picture 3">
              <a:extLst>
                <a:ext uri="{FF2B5EF4-FFF2-40B4-BE49-F238E27FC236}">
                  <a16:creationId xmlns:a16="http://schemas.microsoft.com/office/drawing/2014/main" id="{30425064-13E7-E9DA-CAC0-6BE42D4F53EA}"/>
                </a:ext>
              </a:extLst>
            </p:cNvPr>
            <p:cNvPicPr>
              <a:picLocks/>
            </p:cNvPicPr>
            <p:nvPr/>
          </p:nvPicPr>
          <p:blipFill rotWithShape="1">
            <a:blip r:embed="rId3">
              <a:extLst>
                <a:ext uri="{BEBA8EAE-BF5A-486C-A8C5-ECC9F3942E4B}">
                  <a14:imgProps xmlns:a14="http://schemas.microsoft.com/office/drawing/2010/main">
                    <a14:imgLayer r:embed="rId4">
                      <a14:imgEffect>
                        <a14:backgroundRemoval t="6250" b="95076" l="1845" r="90406">
                          <a14:foregroundMark x1="15129" y1="20076" x2="5345" y2="38337"/>
                          <a14:foregroundMark x1="21218" y1="15909" x2="53690" y2="12500"/>
                          <a14:foregroundMark x1="59156" y1="16718" x2="79705" y2="32576"/>
                          <a14:foregroundMark x1="53690" y1="12500" x2="55356" y2="13786"/>
                          <a14:foregroundMark x1="79705" y1="32576" x2="87454" y2="47538"/>
                          <a14:foregroundMark x1="87085" y1="54545" x2="77491" y2="87121"/>
                          <a14:foregroundMark x1="77491" y1="87121" x2="47943" y2="93757"/>
                          <a14:foregroundMark x1="35079" y1="89514" x2="23985" y2="80682"/>
                          <a14:foregroundMark x1="38528" y1="92260" x2="38334" y2="92105"/>
                          <a14:foregroundMark x1="57380" y1="17803" x2="85215" y2="31483"/>
                          <a14:foregroundMark x1="88759" y1="39217" x2="90406" y2="50568"/>
                          <a14:foregroundMark x1="84679" y1="35614" x2="68450" y2="17045"/>
                          <a14:foregroundMark x1="79151" y1="23106" x2="67528" y2="15530"/>
                          <a14:foregroundMark x1="25830" y1="12500" x2="57934" y2="18182"/>
                          <a14:foregroundMark x1="52952" y1="6439" x2="28598" y2="7955"/>
                          <a14:foregroundMark x1="30258" y1="10985" x2="55635" y2="13380"/>
                          <a14:foregroundMark x1="62749" y1="14635" x2="65314" y2="18750"/>
                          <a14:foregroundMark x1="1845" y1="48295" x2="20664" y2="77273"/>
                          <a14:foregroundMark x1="20664" y1="77273" x2="51845" y2="88826"/>
                          <a14:foregroundMark x1="51845" y1="88826" x2="83026" y2="78977"/>
                          <a14:foregroundMark x1="83026" y1="78977" x2="85055" y2="45076"/>
                          <a14:foregroundMark x1="85055" y1="45076" x2="70849" y2="17235"/>
                          <a14:backgroundMark x1="55720" y1="13258" x2="62915" y2="14394"/>
                          <a14:backgroundMark x1="86347" y1="31061" x2="89299" y2="39015"/>
                          <a14:backgroundMark x1="88007" y1="41098" x2="87454" y2="38447"/>
                          <a14:backgroundMark x1="3506" y1="38258" x2="3321" y2="42803"/>
                          <a14:backgroundMark x1="37454" y1="93939" x2="45203" y2="94318"/>
                          <a14:backgroundMark x1="43358" y1="93750" x2="47417" y2="94508"/>
                          <a14:backgroundMark x1="33948" y1="91098" x2="38376" y2="92045"/>
                          <a14:backgroundMark x1="36900" y1="92803" x2="36900" y2="92803"/>
                        </a14:backgroundRemoval>
                      </a14:imgEffect>
                    </a14:imgLayer>
                  </a14:imgProps>
                </a:ext>
              </a:extLst>
            </a:blip>
            <a:srcRect l="2161" t="3644" r="6225" b="4639"/>
            <a:stretch/>
          </p:blipFill>
          <p:spPr>
            <a:xfrm>
              <a:off x="6531043" y="2197299"/>
              <a:ext cx="993339" cy="1027886"/>
            </a:xfrm>
            <a:prstGeom prst="rect">
              <a:avLst/>
            </a:prstGeom>
          </p:spPr>
        </p:pic>
        <p:pic>
          <p:nvPicPr>
            <p:cNvPr id="9" name="Picture 8">
              <a:extLst>
                <a:ext uri="{FF2B5EF4-FFF2-40B4-BE49-F238E27FC236}">
                  <a16:creationId xmlns:a16="http://schemas.microsoft.com/office/drawing/2014/main" id="{E5461E59-A021-FE00-8723-5636774B5333}"/>
                </a:ext>
              </a:extLst>
            </p:cNvPr>
            <p:cNvPicPr>
              <a:picLocks/>
            </p:cNvPicPr>
            <p:nvPr/>
          </p:nvPicPr>
          <p:blipFill rotWithShape="1">
            <a:blip r:embed="rId5"/>
            <a:srcRect l="27318" t="11667" r="1827" b="10817"/>
            <a:stretch/>
          </p:blipFill>
          <p:spPr>
            <a:xfrm>
              <a:off x="6482635" y="3677515"/>
              <a:ext cx="986232" cy="1035970"/>
            </a:xfrm>
            <a:prstGeom prst="rect">
              <a:avLst/>
            </a:prstGeom>
          </p:spPr>
        </p:pic>
        <p:pic>
          <p:nvPicPr>
            <p:cNvPr id="12" name="Picture 11">
              <a:extLst>
                <a:ext uri="{FF2B5EF4-FFF2-40B4-BE49-F238E27FC236}">
                  <a16:creationId xmlns:a16="http://schemas.microsoft.com/office/drawing/2014/main" id="{44AAE129-F035-1963-E5A6-F41E17B6877F}"/>
                </a:ext>
              </a:extLst>
            </p:cNvPr>
            <p:cNvPicPr>
              <a:picLocks/>
            </p:cNvPicPr>
            <p:nvPr/>
          </p:nvPicPr>
          <p:blipFill rotWithShape="1">
            <a:blip r:embed="rId6"/>
            <a:srcRect l="26520" t="10677" r="2797" b="10615"/>
            <a:stretch/>
          </p:blipFill>
          <p:spPr>
            <a:xfrm>
              <a:off x="7779409" y="3583334"/>
              <a:ext cx="1025145" cy="1111110"/>
            </a:xfrm>
            <a:prstGeom prst="rect">
              <a:avLst/>
            </a:prstGeom>
          </p:spPr>
        </p:pic>
        <p:sp>
          <p:nvSpPr>
            <p:cNvPr id="13" name="TextBox 12">
              <a:extLst>
                <a:ext uri="{FF2B5EF4-FFF2-40B4-BE49-F238E27FC236}">
                  <a16:creationId xmlns:a16="http://schemas.microsoft.com/office/drawing/2014/main" id="{D0B6841A-F6CF-8EDE-388A-24BF5A4FD9BC}"/>
                </a:ext>
              </a:extLst>
            </p:cNvPr>
            <p:cNvSpPr txBox="1"/>
            <p:nvPr/>
          </p:nvSpPr>
          <p:spPr>
            <a:xfrm>
              <a:off x="8310569" y="3825196"/>
              <a:ext cx="271890" cy="369460"/>
            </a:xfrm>
            <a:prstGeom prst="rect">
              <a:avLst/>
            </a:prstGeom>
            <a:noFill/>
          </p:spPr>
          <p:txBody>
            <a:bodyPr wrap="square" rtlCol="0">
              <a:spAutoFit/>
            </a:bodyPr>
            <a:lstStyle/>
            <a:p>
              <a:r>
                <a:rPr lang="en-GB" sz="1801" dirty="0"/>
                <a:t>?</a:t>
              </a:r>
            </a:p>
          </p:txBody>
        </p:sp>
        <p:grpSp>
          <p:nvGrpSpPr>
            <p:cNvPr id="14" name="Group 13">
              <a:extLst>
                <a:ext uri="{FF2B5EF4-FFF2-40B4-BE49-F238E27FC236}">
                  <a16:creationId xmlns:a16="http://schemas.microsoft.com/office/drawing/2014/main" id="{A5C07A80-3AED-5806-A998-5D662FA6E1A7}"/>
                </a:ext>
              </a:extLst>
            </p:cNvPr>
            <p:cNvGrpSpPr>
              <a:grpSpLocks/>
            </p:cNvGrpSpPr>
            <p:nvPr/>
          </p:nvGrpSpPr>
          <p:grpSpPr>
            <a:xfrm>
              <a:off x="7778074" y="2146266"/>
              <a:ext cx="1103848" cy="1109555"/>
              <a:chOff x="3796075" y="3946523"/>
              <a:chExt cx="3190085" cy="3266039"/>
            </a:xfrm>
          </p:grpSpPr>
          <p:pic>
            <p:nvPicPr>
              <p:cNvPr id="15" name="Picture 14">
                <a:extLst>
                  <a:ext uri="{FF2B5EF4-FFF2-40B4-BE49-F238E27FC236}">
                    <a16:creationId xmlns:a16="http://schemas.microsoft.com/office/drawing/2014/main" id="{4B8CE861-E435-756A-211A-4AB556CBEEFF}"/>
                  </a:ext>
                </a:extLst>
              </p:cNvPr>
              <p:cNvPicPr>
                <a:picLocks noChangeAspect="1"/>
              </p:cNvPicPr>
              <p:nvPr/>
            </p:nvPicPr>
            <p:blipFill>
              <a:blip r:embed="rId7"/>
              <a:stretch>
                <a:fillRect/>
              </a:stretch>
            </p:blipFill>
            <p:spPr>
              <a:xfrm>
                <a:off x="3796075" y="3946523"/>
                <a:ext cx="3190085" cy="3266039"/>
              </a:xfrm>
              <a:prstGeom prst="rect">
                <a:avLst/>
              </a:prstGeom>
            </p:spPr>
          </p:pic>
          <p:sp>
            <p:nvSpPr>
              <p:cNvPr id="16" name="Rectangle 15">
                <a:extLst>
                  <a:ext uri="{FF2B5EF4-FFF2-40B4-BE49-F238E27FC236}">
                    <a16:creationId xmlns:a16="http://schemas.microsoft.com/office/drawing/2014/main" id="{354C7CF3-99E9-1852-6993-61F2BF59B61D}"/>
                  </a:ext>
                </a:extLst>
              </p:cNvPr>
              <p:cNvSpPr/>
              <p:nvPr/>
            </p:nvSpPr>
            <p:spPr>
              <a:xfrm>
                <a:off x="6148106" y="6870876"/>
                <a:ext cx="709894" cy="3416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grpSp>
          <p:nvGrpSpPr>
            <p:cNvPr id="18" name="Group 17">
              <a:extLst>
                <a:ext uri="{FF2B5EF4-FFF2-40B4-BE49-F238E27FC236}">
                  <a16:creationId xmlns:a16="http://schemas.microsoft.com/office/drawing/2014/main" id="{72B36F3B-DB30-C52A-0E23-546B8334ADAE}"/>
                </a:ext>
              </a:extLst>
            </p:cNvPr>
            <p:cNvGrpSpPr>
              <a:grpSpLocks/>
            </p:cNvGrpSpPr>
            <p:nvPr/>
          </p:nvGrpSpPr>
          <p:grpSpPr>
            <a:xfrm>
              <a:off x="9121498" y="2122564"/>
              <a:ext cx="1279078" cy="1301004"/>
              <a:chOff x="3568108" y="3548801"/>
              <a:chExt cx="1180699" cy="1098694"/>
            </a:xfrm>
          </p:grpSpPr>
          <p:pic>
            <p:nvPicPr>
              <p:cNvPr id="19" name="Picture 18">
                <a:extLst>
                  <a:ext uri="{FF2B5EF4-FFF2-40B4-BE49-F238E27FC236}">
                    <a16:creationId xmlns:a16="http://schemas.microsoft.com/office/drawing/2014/main" id="{405B4F4D-0B58-0D56-F333-99534B9BE72D}"/>
                  </a:ext>
                </a:extLst>
              </p:cNvPr>
              <p:cNvPicPr>
                <a:picLocks noChangeAspect="1"/>
              </p:cNvPicPr>
              <p:nvPr/>
            </p:nvPicPr>
            <p:blipFill rotWithShape="1">
              <a:blip r:embed="rId8"/>
              <a:srcRect t="3473" r="8317"/>
              <a:stretch/>
            </p:blipFill>
            <p:spPr>
              <a:xfrm>
                <a:off x="3568108" y="3548801"/>
                <a:ext cx="1018945" cy="937016"/>
              </a:xfrm>
              <a:prstGeom prst="rect">
                <a:avLst/>
              </a:prstGeom>
            </p:spPr>
          </p:pic>
          <p:sp>
            <p:nvSpPr>
              <p:cNvPr id="20" name="Rectangle 19">
                <a:extLst>
                  <a:ext uri="{FF2B5EF4-FFF2-40B4-BE49-F238E27FC236}">
                    <a16:creationId xmlns:a16="http://schemas.microsoft.com/office/drawing/2014/main" id="{359487B4-C5E0-3430-6028-487E12627697}"/>
                  </a:ext>
                </a:extLst>
              </p:cNvPr>
              <p:cNvSpPr/>
              <p:nvPr/>
            </p:nvSpPr>
            <p:spPr>
              <a:xfrm>
                <a:off x="4383831" y="4376740"/>
                <a:ext cx="364976" cy="27075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grpSp>
        <p:sp>
          <p:nvSpPr>
            <p:cNvPr id="21" name="TextBox 20">
              <a:extLst>
                <a:ext uri="{FF2B5EF4-FFF2-40B4-BE49-F238E27FC236}">
                  <a16:creationId xmlns:a16="http://schemas.microsoft.com/office/drawing/2014/main" id="{E52153E1-FF8D-39F5-E6BE-D9B3B4905427}"/>
                </a:ext>
              </a:extLst>
            </p:cNvPr>
            <p:cNvSpPr txBox="1"/>
            <p:nvPr/>
          </p:nvSpPr>
          <p:spPr>
            <a:xfrm>
              <a:off x="6618201" y="1700788"/>
              <a:ext cx="2049666" cy="246221"/>
            </a:xfrm>
            <a:prstGeom prst="rect">
              <a:avLst/>
            </a:prstGeom>
            <a:noFill/>
          </p:spPr>
          <p:txBody>
            <a:bodyPr wrap="square" rtlCol="0">
              <a:spAutoFit/>
            </a:bodyPr>
            <a:lstStyle/>
            <a:p>
              <a:r>
                <a:rPr lang="en-GB" sz="1000" b="1" dirty="0">
                  <a:solidFill>
                    <a:schemeClr val="bg1"/>
                  </a:solidFill>
                </a:rPr>
                <a:t>Small spots</a:t>
              </a:r>
            </a:p>
          </p:txBody>
        </p:sp>
        <p:sp>
          <p:nvSpPr>
            <p:cNvPr id="22" name="TextBox 21">
              <a:extLst>
                <a:ext uri="{FF2B5EF4-FFF2-40B4-BE49-F238E27FC236}">
                  <a16:creationId xmlns:a16="http://schemas.microsoft.com/office/drawing/2014/main" id="{4A749383-C1AB-3A22-D162-E937C98D3E1D}"/>
                </a:ext>
              </a:extLst>
            </p:cNvPr>
            <p:cNvSpPr txBox="1"/>
            <p:nvPr/>
          </p:nvSpPr>
          <p:spPr>
            <a:xfrm>
              <a:off x="7927417" y="1714584"/>
              <a:ext cx="2049666" cy="246221"/>
            </a:xfrm>
            <a:prstGeom prst="rect">
              <a:avLst/>
            </a:prstGeom>
            <a:noFill/>
          </p:spPr>
          <p:txBody>
            <a:bodyPr wrap="square" rtlCol="0">
              <a:spAutoFit/>
            </a:bodyPr>
            <a:lstStyle/>
            <a:p>
              <a:r>
                <a:rPr lang="en-GB" sz="1000" b="1" dirty="0">
                  <a:solidFill>
                    <a:schemeClr val="bg1"/>
                  </a:solidFill>
                </a:rPr>
                <a:t>Bulls-eye</a:t>
              </a:r>
            </a:p>
          </p:txBody>
        </p:sp>
        <p:sp>
          <p:nvSpPr>
            <p:cNvPr id="23" name="Rectangle 22">
              <a:extLst>
                <a:ext uri="{FF2B5EF4-FFF2-40B4-BE49-F238E27FC236}">
                  <a16:creationId xmlns:a16="http://schemas.microsoft.com/office/drawing/2014/main" id="{6DB2E8A8-CD0A-D6A3-3623-63D9276F4D4F}"/>
                </a:ext>
              </a:extLst>
            </p:cNvPr>
            <p:cNvSpPr/>
            <p:nvPr/>
          </p:nvSpPr>
          <p:spPr>
            <a:xfrm>
              <a:off x="9253870" y="4047034"/>
              <a:ext cx="720988" cy="25615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5EB5315E-020A-EFA6-21D8-F7A893F434E4}"/>
                </a:ext>
              </a:extLst>
            </p:cNvPr>
            <p:cNvSpPr txBox="1"/>
            <p:nvPr/>
          </p:nvSpPr>
          <p:spPr>
            <a:xfrm>
              <a:off x="9128806" y="1693312"/>
              <a:ext cx="1301266" cy="246221"/>
            </a:xfrm>
            <a:prstGeom prst="rect">
              <a:avLst/>
            </a:prstGeom>
            <a:noFill/>
          </p:spPr>
          <p:txBody>
            <a:bodyPr wrap="square" rtlCol="0">
              <a:spAutoFit/>
            </a:bodyPr>
            <a:lstStyle/>
            <a:p>
              <a:r>
                <a:rPr lang="en-GB" sz="1000" b="1" dirty="0">
                  <a:solidFill>
                    <a:schemeClr val="bg1"/>
                  </a:solidFill>
                </a:rPr>
                <a:t>Concentric rings</a:t>
              </a:r>
            </a:p>
          </p:txBody>
        </p:sp>
        <p:sp>
          <p:nvSpPr>
            <p:cNvPr id="25" name="Rectangle 24">
              <a:extLst>
                <a:ext uri="{FF2B5EF4-FFF2-40B4-BE49-F238E27FC236}">
                  <a16:creationId xmlns:a16="http://schemas.microsoft.com/office/drawing/2014/main" id="{6D982608-0F59-EAE9-1AA5-99F183555F4D}"/>
                </a:ext>
              </a:extLst>
            </p:cNvPr>
            <p:cNvSpPr/>
            <p:nvPr/>
          </p:nvSpPr>
          <p:spPr>
            <a:xfrm rot="16200000">
              <a:off x="1769285" y="-77853"/>
              <a:ext cx="2962560" cy="650113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sz="1801" dirty="0"/>
            </a:p>
          </p:txBody>
        </p:sp>
        <p:pic>
          <p:nvPicPr>
            <p:cNvPr id="26" name="Picture 2">
              <a:extLst>
                <a:ext uri="{FF2B5EF4-FFF2-40B4-BE49-F238E27FC236}">
                  <a16:creationId xmlns:a16="http://schemas.microsoft.com/office/drawing/2014/main" id="{6ECCF984-124A-5CE0-4829-8EF8B5A4CE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84277" y="2113057"/>
              <a:ext cx="1181427" cy="107322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Chart&#10;&#10;Description automatically generated">
              <a:extLst>
                <a:ext uri="{FF2B5EF4-FFF2-40B4-BE49-F238E27FC236}">
                  <a16:creationId xmlns:a16="http://schemas.microsoft.com/office/drawing/2014/main" id="{91931CCE-15BF-CC30-B2AB-BC6CD756E504}"/>
                </a:ext>
              </a:extLst>
            </p:cNvPr>
            <p:cNvPicPr>
              <a:picLocks noChangeAspect="1"/>
            </p:cNvPicPr>
            <p:nvPr/>
          </p:nvPicPr>
          <p:blipFill rotWithShape="1">
            <a:blip r:embed="rId10"/>
            <a:srcRect l="23989" t="11902" r="25782" b="23795"/>
            <a:stretch/>
          </p:blipFill>
          <p:spPr>
            <a:xfrm>
              <a:off x="3728318" y="3639048"/>
              <a:ext cx="1073221" cy="1030425"/>
            </a:xfrm>
            <a:prstGeom prst="rect">
              <a:avLst/>
            </a:prstGeom>
          </p:spPr>
        </p:pic>
        <p:pic>
          <p:nvPicPr>
            <p:cNvPr id="28" name="Picture 27" descr="A picture containing worm, sitting, light, traffic&#10;&#10;Description automatically generated">
              <a:extLst>
                <a:ext uri="{FF2B5EF4-FFF2-40B4-BE49-F238E27FC236}">
                  <a16:creationId xmlns:a16="http://schemas.microsoft.com/office/drawing/2014/main" id="{463947D2-5029-7FFD-34D3-70E090EC82D1}"/>
                </a:ext>
              </a:extLst>
            </p:cNvPr>
            <p:cNvPicPr>
              <a:picLocks noChangeAspect="1"/>
            </p:cNvPicPr>
            <p:nvPr/>
          </p:nvPicPr>
          <p:blipFill>
            <a:blip r:embed="rId11"/>
            <a:stretch>
              <a:fillRect/>
            </a:stretch>
          </p:blipFill>
          <p:spPr>
            <a:xfrm>
              <a:off x="2345817" y="2178174"/>
              <a:ext cx="1025831" cy="1025831"/>
            </a:xfrm>
            <a:prstGeom prst="rect">
              <a:avLst/>
            </a:prstGeom>
            <a:ln>
              <a:noFill/>
            </a:ln>
            <a:effectLst>
              <a:softEdge rad="0"/>
            </a:effectLst>
          </p:spPr>
        </p:pic>
        <p:pic>
          <p:nvPicPr>
            <p:cNvPr id="29" name="Picture 28" descr="Chart&#10;&#10;Description automatically generated">
              <a:extLst>
                <a:ext uri="{FF2B5EF4-FFF2-40B4-BE49-F238E27FC236}">
                  <a16:creationId xmlns:a16="http://schemas.microsoft.com/office/drawing/2014/main" id="{BBCF9384-F35F-9DC1-F9BE-7B93A9BCA2A8}"/>
                </a:ext>
              </a:extLst>
            </p:cNvPr>
            <p:cNvPicPr>
              <a:picLocks noChangeAspect="1"/>
            </p:cNvPicPr>
            <p:nvPr/>
          </p:nvPicPr>
          <p:blipFill rotWithShape="1">
            <a:blip r:embed="rId12"/>
            <a:srcRect l="26219" t="16408" r="26490" b="23322"/>
            <a:stretch/>
          </p:blipFill>
          <p:spPr>
            <a:xfrm>
              <a:off x="2298428" y="3680252"/>
              <a:ext cx="1073220" cy="1025831"/>
            </a:xfrm>
            <a:prstGeom prst="rect">
              <a:avLst/>
            </a:prstGeom>
          </p:spPr>
        </p:pic>
        <p:pic>
          <p:nvPicPr>
            <p:cNvPr id="30" name="Picture 29" descr="A screenshot of a computer&#10;&#10;Description automatically generated with medium confidence">
              <a:extLst>
                <a:ext uri="{FF2B5EF4-FFF2-40B4-BE49-F238E27FC236}">
                  <a16:creationId xmlns:a16="http://schemas.microsoft.com/office/drawing/2014/main" id="{F2900A05-5A53-BE2C-A412-160A3D1D356F}"/>
                </a:ext>
              </a:extLst>
            </p:cNvPr>
            <p:cNvPicPr>
              <a:picLocks noChangeAspect="1"/>
            </p:cNvPicPr>
            <p:nvPr/>
          </p:nvPicPr>
          <p:blipFill rotWithShape="1">
            <a:blip r:embed="rId13"/>
            <a:srcRect l="25300" t="12750" r="26656" b="24023"/>
            <a:stretch/>
          </p:blipFill>
          <p:spPr>
            <a:xfrm>
              <a:off x="890951" y="3591823"/>
              <a:ext cx="1139667" cy="1124874"/>
            </a:xfrm>
            <a:prstGeom prst="rect">
              <a:avLst/>
            </a:prstGeom>
          </p:spPr>
        </p:pic>
        <p:pic>
          <p:nvPicPr>
            <p:cNvPr id="31" name="Picture 30">
              <a:extLst>
                <a:ext uri="{FF2B5EF4-FFF2-40B4-BE49-F238E27FC236}">
                  <a16:creationId xmlns:a16="http://schemas.microsoft.com/office/drawing/2014/main" id="{1F27EAEC-3EF3-BDDF-E287-10B5C1A4C2EA}"/>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Lst>
            </a:blip>
            <a:stretch>
              <a:fillRect/>
            </a:stretch>
          </p:blipFill>
          <p:spPr>
            <a:xfrm>
              <a:off x="729553" y="1966291"/>
              <a:ext cx="1541992" cy="1524418"/>
            </a:xfrm>
            <a:prstGeom prst="rect">
              <a:avLst/>
            </a:prstGeom>
          </p:spPr>
        </p:pic>
        <p:pic>
          <p:nvPicPr>
            <p:cNvPr id="32" name="Picture 31" descr="Chart&#10;&#10;Description automatically generated">
              <a:extLst>
                <a:ext uri="{FF2B5EF4-FFF2-40B4-BE49-F238E27FC236}">
                  <a16:creationId xmlns:a16="http://schemas.microsoft.com/office/drawing/2014/main" id="{5C6F43C9-6E77-E79A-AF0B-8D26FD5A9435}"/>
                </a:ext>
              </a:extLst>
            </p:cNvPr>
            <p:cNvPicPr>
              <a:picLocks noChangeAspect="1"/>
            </p:cNvPicPr>
            <p:nvPr/>
          </p:nvPicPr>
          <p:blipFill rotWithShape="1">
            <a:blip r:embed="rId16"/>
            <a:srcRect l="22819" t="9394" r="24140" b="22410"/>
            <a:stretch/>
          </p:blipFill>
          <p:spPr>
            <a:xfrm>
              <a:off x="5132589" y="3636975"/>
              <a:ext cx="1073220" cy="1034902"/>
            </a:xfrm>
            <a:prstGeom prst="rect">
              <a:avLst/>
            </a:prstGeom>
          </p:spPr>
        </p:pic>
        <p:sp>
          <p:nvSpPr>
            <p:cNvPr id="33" name="TextBox 32">
              <a:extLst>
                <a:ext uri="{FF2B5EF4-FFF2-40B4-BE49-F238E27FC236}">
                  <a16:creationId xmlns:a16="http://schemas.microsoft.com/office/drawing/2014/main" id="{4501ACAE-CAD6-F5D5-C261-0E669C660A20}"/>
                </a:ext>
              </a:extLst>
            </p:cNvPr>
            <p:cNvSpPr txBox="1"/>
            <p:nvPr/>
          </p:nvSpPr>
          <p:spPr>
            <a:xfrm>
              <a:off x="5309148" y="2612415"/>
              <a:ext cx="879031" cy="246221"/>
            </a:xfrm>
            <a:prstGeom prst="rect">
              <a:avLst/>
            </a:prstGeom>
            <a:noFill/>
          </p:spPr>
          <p:txBody>
            <a:bodyPr wrap="square" rtlCol="0">
              <a:spAutoFit/>
            </a:bodyPr>
            <a:lstStyle/>
            <a:p>
              <a:r>
                <a:rPr lang="en-GB" sz="1000" dirty="0">
                  <a:solidFill>
                    <a:schemeClr val="bg1"/>
                  </a:solidFill>
                </a:rPr>
                <a:t>Not found</a:t>
              </a:r>
            </a:p>
          </p:txBody>
        </p:sp>
        <p:sp>
          <p:nvSpPr>
            <p:cNvPr id="34" name="TextBox 33">
              <a:extLst>
                <a:ext uri="{FF2B5EF4-FFF2-40B4-BE49-F238E27FC236}">
                  <a16:creationId xmlns:a16="http://schemas.microsoft.com/office/drawing/2014/main" id="{7CBE0337-7DB2-5AA2-94F1-5786AC0D3A50}"/>
                </a:ext>
              </a:extLst>
            </p:cNvPr>
            <p:cNvSpPr txBox="1"/>
            <p:nvPr/>
          </p:nvSpPr>
          <p:spPr>
            <a:xfrm>
              <a:off x="1141903" y="1703646"/>
              <a:ext cx="2049666" cy="246221"/>
            </a:xfrm>
            <a:prstGeom prst="rect">
              <a:avLst/>
            </a:prstGeom>
            <a:noFill/>
          </p:spPr>
          <p:txBody>
            <a:bodyPr wrap="square" rtlCol="0">
              <a:spAutoFit/>
            </a:bodyPr>
            <a:lstStyle/>
            <a:p>
              <a:r>
                <a:rPr lang="en-GB" sz="1000" b="1" dirty="0">
                  <a:solidFill>
                    <a:schemeClr val="bg1"/>
                  </a:solidFill>
                </a:rPr>
                <a:t>Red edge</a:t>
              </a:r>
            </a:p>
          </p:txBody>
        </p:sp>
        <p:sp>
          <p:nvSpPr>
            <p:cNvPr id="35" name="TextBox 34">
              <a:extLst>
                <a:ext uri="{FF2B5EF4-FFF2-40B4-BE49-F238E27FC236}">
                  <a16:creationId xmlns:a16="http://schemas.microsoft.com/office/drawing/2014/main" id="{13A019C0-B5F7-AD2E-DAE7-1C26524A1360}"/>
                </a:ext>
              </a:extLst>
            </p:cNvPr>
            <p:cNvSpPr txBox="1"/>
            <p:nvPr/>
          </p:nvSpPr>
          <p:spPr>
            <a:xfrm>
              <a:off x="2520668" y="1703647"/>
              <a:ext cx="2049666" cy="246221"/>
            </a:xfrm>
            <a:prstGeom prst="rect">
              <a:avLst/>
            </a:prstGeom>
            <a:noFill/>
          </p:spPr>
          <p:txBody>
            <a:bodyPr wrap="square" rtlCol="0">
              <a:spAutoFit/>
            </a:bodyPr>
            <a:lstStyle/>
            <a:p>
              <a:r>
                <a:rPr lang="en-GB" sz="1000" b="1" dirty="0">
                  <a:solidFill>
                    <a:schemeClr val="bg1"/>
                  </a:solidFill>
                </a:rPr>
                <a:t>Black hole</a:t>
              </a:r>
            </a:p>
          </p:txBody>
        </p:sp>
        <p:sp>
          <p:nvSpPr>
            <p:cNvPr id="36" name="TextBox 35">
              <a:extLst>
                <a:ext uri="{FF2B5EF4-FFF2-40B4-BE49-F238E27FC236}">
                  <a16:creationId xmlns:a16="http://schemas.microsoft.com/office/drawing/2014/main" id="{3CD56772-24C5-7D8A-4123-A16BC9A912F4}"/>
                </a:ext>
              </a:extLst>
            </p:cNvPr>
            <p:cNvSpPr txBox="1"/>
            <p:nvPr/>
          </p:nvSpPr>
          <p:spPr>
            <a:xfrm>
              <a:off x="4010756" y="1702185"/>
              <a:ext cx="2049666" cy="246221"/>
            </a:xfrm>
            <a:prstGeom prst="rect">
              <a:avLst/>
            </a:prstGeom>
            <a:noFill/>
          </p:spPr>
          <p:txBody>
            <a:bodyPr wrap="square" rtlCol="0">
              <a:spAutoFit/>
            </a:bodyPr>
            <a:lstStyle/>
            <a:p>
              <a:r>
                <a:rPr lang="en-GB" sz="1000" b="1" dirty="0">
                  <a:solidFill>
                    <a:schemeClr val="bg1"/>
                  </a:solidFill>
                </a:rPr>
                <a:t>Wedges</a:t>
              </a:r>
            </a:p>
          </p:txBody>
        </p:sp>
        <p:sp>
          <p:nvSpPr>
            <p:cNvPr id="37" name="TextBox 36">
              <a:extLst>
                <a:ext uri="{FF2B5EF4-FFF2-40B4-BE49-F238E27FC236}">
                  <a16:creationId xmlns:a16="http://schemas.microsoft.com/office/drawing/2014/main" id="{5C126CC8-D8B2-A77D-2CCA-3A0615444D0C}"/>
                </a:ext>
              </a:extLst>
            </p:cNvPr>
            <p:cNvSpPr txBox="1"/>
            <p:nvPr/>
          </p:nvSpPr>
          <p:spPr>
            <a:xfrm>
              <a:off x="2480" y="2491284"/>
              <a:ext cx="798617" cy="246221"/>
            </a:xfrm>
            <a:prstGeom prst="rect">
              <a:avLst/>
            </a:prstGeom>
            <a:noFill/>
          </p:spPr>
          <p:txBody>
            <a:bodyPr wrap="none" rtlCol="0">
              <a:spAutoFit/>
            </a:bodyPr>
            <a:lstStyle/>
            <a:p>
              <a:r>
                <a:rPr lang="en-GB" sz="1000" b="1" dirty="0">
                  <a:solidFill>
                    <a:schemeClr val="bg1"/>
                  </a:solidFill>
                </a:rPr>
                <a:t>Experiment</a:t>
              </a:r>
            </a:p>
          </p:txBody>
        </p:sp>
        <p:sp>
          <p:nvSpPr>
            <p:cNvPr id="38" name="TextBox 37">
              <a:extLst>
                <a:ext uri="{FF2B5EF4-FFF2-40B4-BE49-F238E27FC236}">
                  <a16:creationId xmlns:a16="http://schemas.microsoft.com/office/drawing/2014/main" id="{936BB523-9B90-38E4-CAD6-FC1D75CFFFFE}"/>
                </a:ext>
              </a:extLst>
            </p:cNvPr>
            <p:cNvSpPr txBox="1"/>
            <p:nvPr/>
          </p:nvSpPr>
          <p:spPr>
            <a:xfrm>
              <a:off x="89610" y="3975813"/>
              <a:ext cx="559769" cy="246221"/>
            </a:xfrm>
            <a:prstGeom prst="rect">
              <a:avLst/>
            </a:prstGeom>
            <a:noFill/>
          </p:spPr>
          <p:txBody>
            <a:bodyPr wrap="none" rtlCol="0">
              <a:spAutoFit/>
            </a:bodyPr>
            <a:lstStyle/>
            <a:p>
              <a:r>
                <a:rPr lang="en-GB" sz="1000" b="1" dirty="0">
                  <a:solidFill>
                    <a:schemeClr val="bg1"/>
                  </a:solidFill>
                </a:rPr>
                <a:t>Model </a:t>
              </a:r>
            </a:p>
          </p:txBody>
        </p:sp>
        <p:sp>
          <p:nvSpPr>
            <p:cNvPr id="39" name="Rectangle 38">
              <a:extLst>
                <a:ext uri="{FF2B5EF4-FFF2-40B4-BE49-F238E27FC236}">
                  <a16:creationId xmlns:a16="http://schemas.microsoft.com/office/drawing/2014/main" id="{E0E6C989-F2D3-86E7-F198-E92AE232F3F5}"/>
                </a:ext>
              </a:extLst>
            </p:cNvPr>
            <p:cNvSpPr/>
            <p:nvPr/>
          </p:nvSpPr>
          <p:spPr>
            <a:xfrm>
              <a:off x="5309148" y="2602481"/>
              <a:ext cx="720988" cy="25615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TextBox 39">
              <a:extLst>
                <a:ext uri="{FF2B5EF4-FFF2-40B4-BE49-F238E27FC236}">
                  <a16:creationId xmlns:a16="http://schemas.microsoft.com/office/drawing/2014/main" id="{345D783E-3020-4F23-3AE3-5697546C1CA1}"/>
                </a:ext>
              </a:extLst>
            </p:cNvPr>
            <p:cNvSpPr txBox="1"/>
            <p:nvPr/>
          </p:nvSpPr>
          <p:spPr>
            <a:xfrm>
              <a:off x="5276466" y="1700723"/>
              <a:ext cx="861190" cy="246221"/>
            </a:xfrm>
            <a:prstGeom prst="rect">
              <a:avLst/>
            </a:prstGeom>
            <a:noFill/>
          </p:spPr>
          <p:txBody>
            <a:bodyPr wrap="square" rtlCol="0">
              <a:spAutoFit/>
            </a:bodyPr>
            <a:lstStyle/>
            <a:p>
              <a:pPr algn="ctr"/>
              <a:r>
                <a:rPr lang="en-GB" sz="1000" b="1" dirty="0">
                  <a:solidFill>
                    <a:schemeClr val="bg1"/>
                  </a:solidFill>
                </a:rPr>
                <a:t>Labyrinths</a:t>
              </a:r>
            </a:p>
          </p:txBody>
        </p:sp>
      </p:grpSp>
      <p:pic>
        <p:nvPicPr>
          <p:cNvPr id="48" name="Picture 47" descr="Diagram&#10;&#10;Description automatically generated">
            <a:extLst>
              <a:ext uri="{FF2B5EF4-FFF2-40B4-BE49-F238E27FC236}">
                <a16:creationId xmlns:a16="http://schemas.microsoft.com/office/drawing/2014/main" id="{183B4B40-6E47-DAE2-0EC3-54FD05E37DA1}"/>
              </a:ext>
            </a:extLst>
          </p:cNvPr>
          <p:cNvPicPr>
            <a:picLocks noChangeAspect="1"/>
          </p:cNvPicPr>
          <p:nvPr/>
        </p:nvPicPr>
        <p:blipFill rotWithShape="1">
          <a:blip r:embed="rId17"/>
          <a:srcRect l="66687" r="1" b="73436"/>
          <a:stretch/>
        </p:blipFill>
        <p:spPr>
          <a:xfrm>
            <a:off x="11056720" y="44637"/>
            <a:ext cx="1409785" cy="906941"/>
          </a:xfrm>
          <a:prstGeom prst="rect">
            <a:avLst/>
          </a:prstGeom>
        </p:spPr>
      </p:pic>
    </p:spTree>
    <p:extLst>
      <p:ext uri="{BB962C8B-B14F-4D97-AF65-F5344CB8AC3E}">
        <p14:creationId xmlns:p14="http://schemas.microsoft.com/office/powerpoint/2010/main" val="3682937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B0951CB0-7948-FA46-AB14-13B8DC2E6087}"/>
              </a:ext>
            </a:extLst>
          </p:cNvPr>
          <p:cNvSpPr txBox="1">
            <a:spLocks/>
          </p:cNvSpPr>
          <p:nvPr/>
        </p:nvSpPr>
        <p:spPr>
          <a:xfrm>
            <a:off x="228419" y="581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Calibri Light" panose="020F0302020204030204"/>
                <a:ea typeface="+mj-ea"/>
                <a:cs typeface="+mj-cs"/>
              </a:rPr>
              <a:t>Equations describing synthetic network</a:t>
            </a:r>
          </a:p>
        </p:txBody>
      </p:sp>
      <p:sp>
        <p:nvSpPr>
          <p:cNvPr id="4" name="Slide Number Placeholder 3">
            <a:extLst>
              <a:ext uri="{FF2B5EF4-FFF2-40B4-BE49-F238E27FC236}">
                <a16:creationId xmlns:a16="http://schemas.microsoft.com/office/drawing/2014/main" id="{8D932A03-A13B-6A4A-B2B9-AF01A9F9475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AF883-F436-C240-961E-8A92462BDD19}"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57CC3746-D9D5-9944-B5DB-F745D479A079}"/>
              </a:ext>
            </a:extLst>
          </p:cNvPr>
          <p:cNvSpPr txBox="1">
            <a:spLocks/>
          </p:cNvSpPr>
          <p:nvPr/>
        </p:nvSpPr>
        <p:spPr>
          <a:xfrm>
            <a:off x="-102055" y="-114300"/>
            <a:ext cx="12420000" cy="1325563"/>
          </a:xfrm>
          <a:prstGeom prst="rect">
            <a:avLst/>
          </a:prstGeom>
          <a:gradFill flip="none" rotWithShape="1">
            <a:gsLst>
              <a:gs pos="100000">
                <a:srgbClr val="4276AA"/>
              </a:gs>
              <a:gs pos="0">
                <a:srgbClr val="D4FFFF"/>
              </a:gs>
              <a:gs pos="20000">
                <a:srgbClr val="0099A5">
                  <a:alpha val="55000"/>
                </a:srgbClr>
              </a:gs>
            </a:gsLst>
            <a:path path="circle">
              <a:fillToRect l="100000" t="100000"/>
            </a:path>
            <a:tileRect r="-100000" b="-100000"/>
          </a:gradFill>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1016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Calibri Light" panose="020F0302020204030204"/>
                <a:ea typeface="+mj-ea"/>
                <a:cs typeface="+mj-cs"/>
              </a:rPr>
              <a:t>  Project aim</a:t>
            </a:r>
          </a:p>
        </p:txBody>
      </p:sp>
      <p:sp>
        <p:nvSpPr>
          <p:cNvPr id="3" name="TextBox 2">
            <a:extLst>
              <a:ext uri="{FF2B5EF4-FFF2-40B4-BE49-F238E27FC236}">
                <a16:creationId xmlns:a16="http://schemas.microsoft.com/office/drawing/2014/main" id="{3C6F024B-AC8C-0942-8FCA-6AA2ABA459DC}"/>
              </a:ext>
            </a:extLst>
          </p:cNvPr>
          <p:cNvSpPr txBox="1"/>
          <p:nvPr/>
        </p:nvSpPr>
        <p:spPr>
          <a:xfrm>
            <a:off x="444042" y="1430007"/>
            <a:ext cx="11014180" cy="16312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000">
                <a:solidFill>
                  <a:prstClr val="black"/>
                </a:solidFill>
                <a:latin typeface="Calibri" panose="020F0502020204030204"/>
              </a:rPr>
              <a:t>Based on random network theory, our hypothesis is that larger networks are more robust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2000">
                <a:solidFill>
                  <a:prstClr val="black"/>
                </a:solidFill>
                <a:latin typeface="Calibri" panose="020F0502020204030204"/>
              </a:rPr>
              <a:t>Hence, </a:t>
            </a:r>
            <a:r>
              <a:rPr lang="en-GB" sz="2000" err="1">
                <a:solidFill>
                  <a:prstClr val="black"/>
                </a:solidFill>
                <a:latin typeface="Calibri" panose="020F0502020204030204"/>
              </a:rPr>
              <a:t>i</a:t>
            </a:r>
            <a:r>
              <a:rPr kumimoji="0" lang="en-GB" sz="2000" i="0" u="none" strike="noStrike" kern="1200" cap="none" spc="0" normalizeH="0" baseline="0" noProof="0" err="1">
                <a:ln>
                  <a:noFill/>
                </a:ln>
                <a:solidFill>
                  <a:prstClr val="black"/>
                </a:solidFill>
                <a:effectLst/>
                <a:uLnTx/>
                <a:uFillTx/>
                <a:latin typeface="Calibri" panose="020F0502020204030204"/>
                <a:ea typeface="+mn-ea"/>
                <a:cs typeface="+mn-cs"/>
              </a:rPr>
              <a:t>nvestigate</a:t>
            </a:r>
            <a:r>
              <a:rPr kumimoji="0" lang="en-GB" sz="2000" i="0" u="none" strike="noStrike" kern="1200" cap="none" spc="0" normalizeH="0" baseline="0" noProof="0">
                <a:ln>
                  <a:noFill/>
                </a:ln>
                <a:solidFill>
                  <a:prstClr val="black"/>
                </a:solidFill>
                <a:effectLst/>
                <a:uLnTx/>
                <a:uFillTx/>
                <a:latin typeface="Calibri" panose="020F0502020204030204"/>
                <a:ea typeface="+mn-ea"/>
                <a:cs typeface="+mn-cs"/>
              </a:rPr>
              <a:t> all 81 possible 4-node topologies based on most robust </a:t>
            </a:r>
            <a:r>
              <a:rPr lang="en-GB" sz="2000">
                <a:solidFill>
                  <a:prstClr val="black"/>
                </a:solidFill>
                <a:latin typeface="Calibri" panose="020F0502020204030204"/>
              </a:rPr>
              <a:t>3-node network #3954</a:t>
            </a:r>
            <a:endParaRPr kumimoji="0" lang="en-GB" sz="200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1"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0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CFF2EEF7-5B60-BB09-2420-82F7B3414648}"/>
              </a:ext>
            </a:extLst>
          </p:cNvPr>
          <p:cNvSpPr txBox="1"/>
          <p:nvPr/>
        </p:nvSpPr>
        <p:spPr>
          <a:xfrm>
            <a:off x="1883648" y="5766178"/>
            <a:ext cx="2589363" cy="338554"/>
          </a:xfrm>
          <a:prstGeom prst="rect">
            <a:avLst/>
          </a:prstGeom>
          <a:noFill/>
        </p:spPr>
        <p:txBody>
          <a:bodyPr wrap="none" rtlCol="0">
            <a:spAutoFit/>
          </a:bodyPr>
          <a:lstStyle/>
          <a:p>
            <a:r>
              <a:rPr lang="en-US" sz="1600"/>
              <a:t>Scholes </a:t>
            </a:r>
            <a:r>
              <a:rPr lang="en-US" sz="1600" i="1"/>
              <a:t>et al</a:t>
            </a:r>
            <a:r>
              <a:rPr lang="en-US" sz="1600"/>
              <a:t>. Cell Syst (2019)</a:t>
            </a:r>
          </a:p>
        </p:txBody>
      </p:sp>
      <p:sp>
        <p:nvSpPr>
          <p:cNvPr id="6" name="Rectangle 5">
            <a:extLst>
              <a:ext uri="{FF2B5EF4-FFF2-40B4-BE49-F238E27FC236}">
                <a16:creationId xmlns:a16="http://schemas.microsoft.com/office/drawing/2014/main" id="{C948353C-494A-EC83-E916-DF4063B35C69}"/>
              </a:ext>
            </a:extLst>
          </p:cNvPr>
          <p:cNvSpPr/>
          <p:nvPr/>
        </p:nvSpPr>
        <p:spPr>
          <a:xfrm>
            <a:off x="1873956" y="2879668"/>
            <a:ext cx="248355" cy="2268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30694F0-BE22-A86A-5E3B-D4B96EEBF3AB}"/>
              </a:ext>
            </a:extLst>
          </p:cNvPr>
          <p:cNvSpPr/>
          <p:nvPr/>
        </p:nvSpPr>
        <p:spPr>
          <a:xfrm flipV="1">
            <a:off x="4216402" y="4984719"/>
            <a:ext cx="468488" cy="317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E2FDACC-3EE3-E0E8-0433-B79265EC2128}"/>
              </a:ext>
            </a:extLst>
          </p:cNvPr>
          <p:cNvSpPr/>
          <p:nvPr/>
        </p:nvSpPr>
        <p:spPr>
          <a:xfrm flipV="1">
            <a:off x="3334546" y="2916686"/>
            <a:ext cx="468488" cy="317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F83F65E-7FBD-59F9-1C3D-FED12029ACAC}"/>
              </a:ext>
            </a:extLst>
          </p:cNvPr>
          <p:cNvSpPr/>
          <p:nvPr/>
        </p:nvSpPr>
        <p:spPr>
          <a:xfrm>
            <a:off x="7244381" y="2935000"/>
            <a:ext cx="248355" cy="2268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7902B95-B58B-C64E-2BC2-9B680D1BD1A1}"/>
              </a:ext>
            </a:extLst>
          </p:cNvPr>
          <p:cNvSpPr/>
          <p:nvPr/>
        </p:nvSpPr>
        <p:spPr>
          <a:xfrm flipV="1">
            <a:off x="9586827" y="5040051"/>
            <a:ext cx="468488" cy="317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07F1FA2-BE19-7332-C399-F5E2B9D53B17}"/>
              </a:ext>
            </a:extLst>
          </p:cNvPr>
          <p:cNvSpPr/>
          <p:nvPr/>
        </p:nvSpPr>
        <p:spPr>
          <a:xfrm flipV="1">
            <a:off x="8704971" y="2972018"/>
            <a:ext cx="468488" cy="317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1F0958C-8533-4DB2-E4C0-FB7F0D92C05A}"/>
              </a:ext>
            </a:extLst>
          </p:cNvPr>
          <p:cNvSpPr/>
          <p:nvPr/>
        </p:nvSpPr>
        <p:spPr>
          <a:xfrm>
            <a:off x="9645655" y="3243929"/>
            <a:ext cx="640464" cy="55006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8CE1A72-EB2F-CC5A-1E8C-AB947ABF8BB6}"/>
              </a:ext>
            </a:extLst>
          </p:cNvPr>
          <p:cNvSpPr txBox="1"/>
          <p:nvPr/>
        </p:nvSpPr>
        <p:spPr>
          <a:xfrm>
            <a:off x="9766829" y="3243929"/>
            <a:ext cx="367408" cy="523220"/>
          </a:xfrm>
          <a:prstGeom prst="rect">
            <a:avLst/>
          </a:prstGeom>
          <a:noFill/>
        </p:spPr>
        <p:txBody>
          <a:bodyPr wrap="none" rtlCol="0">
            <a:spAutoFit/>
          </a:bodyPr>
          <a:lstStyle/>
          <a:p>
            <a:r>
              <a:rPr lang="en-US" sz="2800">
                <a:solidFill>
                  <a:srgbClr val="FF0000"/>
                </a:solidFill>
              </a:rPr>
              <a:t>4</a:t>
            </a:r>
          </a:p>
        </p:txBody>
      </p:sp>
      <p:sp>
        <p:nvSpPr>
          <p:cNvPr id="22" name="TextBox 21">
            <a:extLst>
              <a:ext uri="{FF2B5EF4-FFF2-40B4-BE49-F238E27FC236}">
                <a16:creationId xmlns:a16="http://schemas.microsoft.com/office/drawing/2014/main" id="{51F3C2BD-BE10-DF3A-9FA5-0B816316281A}"/>
              </a:ext>
            </a:extLst>
          </p:cNvPr>
          <p:cNvSpPr txBox="1"/>
          <p:nvPr/>
        </p:nvSpPr>
        <p:spPr>
          <a:xfrm>
            <a:off x="6852689" y="2935000"/>
            <a:ext cx="640047" cy="461665"/>
          </a:xfrm>
          <a:prstGeom prst="rect">
            <a:avLst/>
          </a:prstGeom>
          <a:noFill/>
        </p:spPr>
        <p:txBody>
          <a:bodyPr wrap="none" rtlCol="0">
            <a:spAutoFit/>
          </a:bodyPr>
          <a:lstStyle/>
          <a:p>
            <a:r>
              <a:rPr lang="en-US" sz="2400"/>
              <a:t>e.g.</a:t>
            </a:r>
          </a:p>
        </p:txBody>
      </p:sp>
      <p:sp>
        <p:nvSpPr>
          <p:cNvPr id="23" name="Freeform 22">
            <a:extLst>
              <a:ext uri="{FF2B5EF4-FFF2-40B4-BE49-F238E27FC236}">
                <a16:creationId xmlns:a16="http://schemas.microsoft.com/office/drawing/2014/main" id="{54D07BA2-5DE1-3B89-BC35-2D511CBA6040}"/>
              </a:ext>
            </a:extLst>
          </p:cNvPr>
          <p:cNvSpPr/>
          <p:nvPr/>
        </p:nvSpPr>
        <p:spPr>
          <a:xfrm>
            <a:off x="8779669" y="3238561"/>
            <a:ext cx="846667" cy="101838"/>
          </a:xfrm>
          <a:custGeom>
            <a:avLst/>
            <a:gdLst>
              <a:gd name="connsiteX0" fmla="*/ 0 w 846667"/>
              <a:gd name="connsiteY0" fmla="*/ 79260 h 101838"/>
              <a:gd name="connsiteX1" fmla="*/ 395112 w 846667"/>
              <a:gd name="connsiteY1" fmla="*/ 238 h 101838"/>
              <a:gd name="connsiteX2" fmla="*/ 846667 w 846667"/>
              <a:gd name="connsiteY2" fmla="*/ 101838 h 101838"/>
            </a:gdLst>
            <a:ahLst/>
            <a:cxnLst>
              <a:cxn ang="0">
                <a:pos x="connsiteX0" y="connsiteY0"/>
              </a:cxn>
              <a:cxn ang="0">
                <a:pos x="connsiteX1" y="connsiteY1"/>
              </a:cxn>
              <a:cxn ang="0">
                <a:pos x="connsiteX2" y="connsiteY2"/>
              </a:cxn>
            </a:cxnLst>
            <a:rect l="l" t="t" r="r" b="b"/>
            <a:pathLst>
              <a:path w="846667" h="101838">
                <a:moveTo>
                  <a:pt x="0" y="79260"/>
                </a:moveTo>
                <a:cubicBezTo>
                  <a:pt x="127000" y="37867"/>
                  <a:pt x="254001" y="-3525"/>
                  <a:pt x="395112" y="238"/>
                </a:cubicBezTo>
                <a:cubicBezTo>
                  <a:pt x="536223" y="4001"/>
                  <a:pt x="691445" y="52919"/>
                  <a:pt x="846667" y="101838"/>
                </a:cubicBezTo>
              </a:path>
            </a:pathLst>
          </a:custGeom>
          <a:noFill/>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7465A47C-D87B-F1D8-B0D2-90126A9DDFCF}"/>
              </a:ext>
            </a:extLst>
          </p:cNvPr>
          <p:cNvSpPr/>
          <p:nvPr/>
        </p:nvSpPr>
        <p:spPr>
          <a:xfrm rot="6866052">
            <a:off x="9333411" y="4094589"/>
            <a:ext cx="779820" cy="202953"/>
          </a:xfrm>
          <a:custGeom>
            <a:avLst/>
            <a:gdLst>
              <a:gd name="connsiteX0" fmla="*/ 0 w 846667"/>
              <a:gd name="connsiteY0" fmla="*/ 79260 h 101838"/>
              <a:gd name="connsiteX1" fmla="*/ 395112 w 846667"/>
              <a:gd name="connsiteY1" fmla="*/ 238 h 101838"/>
              <a:gd name="connsiteX2" fmla="*/ 846667 w 846667"/>
              <a:gd name="connsiteY2" fmla="*/ 101838 h 101838"/>
            </a:gdLst>
            <a:ahLst/>
            <a:cxnLst>
              <a:cxn ang="0">
                <a:pos x="connsiteX0" y="connsiteY0"/>
              </a:cxn>
              <a:cxn ang="0">
                <a:pos x="connsiteX1" y="connsiteY1"/>
              </a:cxn>
              <a:cxn ang="0">
                <a:pos x="connsiteX2" y="connsiteY2"/>
              </a:cxn>
            </a:cxnLst>
            <a:rect l="l" t="t" r="r" b="b"/>
            <a:pathLst>
              <a:path w="846667" h="101838">
                <a:moveTo>
                  <a:pt x="0" y="79260"/>
                </a:moveTo>
                <a:cubicBezTo>
                  <a:pt x="127000" y="37867"/>
                  <a:pt x="254001" y="-3525"/>
                  <a:pt x="395112" y="238"/>
                </a:cubicBezTo>
                <a:cubicBezTo>
                  <a:pt x="536223" y="4001"/>
                  <a:pt x="691445" y="52919"/>
                  <a:pt x="846667" y="101838"/>
                </a:cubicBezTo>
              </a:path>
            </a:pathLst>
          </a:custGeom>
          <a:noFill/>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25">
            <a:extLst>
              <a:ext uri="{FF2B5EF4-FFF2-40B4-BE49-F238E27FC236}">
                <a16:creationId xmlns:a16="http://schemas.microsoft.com/office/drawing/2014/main" id="{77BF67A3-194C-7E19-ECB4-ECDA8C433164}"/>
              </a:ext>
            </a:extLst>
          </p:cNvPr>
          <p:cNvSpPr/>
          <p:nvPr/>
        </p:nvSpPr>
        <p:spPr>
          <a:xfrm rot="18217048">
            <a:off x="8985089" y="3868707"/>
            <a:ext cx="789088" cy="84624"/>
          </a:xfrm>
          <a:custGeom>
            <a:avLst/>
            <a:gdLst>
              <a:gd name="connsiteX0" fmla="*/ 0 w 846667"/>
              <a:gd name="connsiteY0" fmla="*/ 79260 h 101838"/>
              <a:gd name="connsiteX1" fmla="*/ 395112 w 846667"/>
              <a:gd name="connsiteY1" fmla="*/ 238 h 101838"/>
              <a:gd name="connsiteX2" fmla="*/ 846667 w 846667"/>
              <a:gd name="connsiteY2" fmla="*/ 101838 h 101838"/>
            </a:gdLst>
            <a:ahLst/>
            <a:cxnLst>
              <a:cxn ang="0">
                <a:pos x="connsiteX0" y="connsiteY0"/>
              </a:cxn>
              <a:cxn ang="0">
                <a:pos x="connsiteX1" y="connsiteY1"/>
              </a:cxn>
              <a:cxn ang="0">
                <a:pos x="connsiteX2" y="connsiteY2"/>
              </a:cxn>
            </a:cxnLst>
            <a:rect l="l" t="t" r="r" b="b"/>
            <a:pathLst>
              <a:path w="846667" h="101838">
                <a:moveTo>
                  <a:pt x="0" y="79260"/>
                </a:moveTo>
                <a:cubicBezTo>
                  <a:pt x="127000" y="37867"/>
                  <a:pt x="254001" y="-3525"/>
                  <a:pt x="395112" y="238"/>
                </a:cubicBezTo>
                <a:cubicBezTo>
                  <a:pt x="536223" y="4001"/>
                  <a:pt x="691445" y="52919"/>
                  <a:pt x="846667" y="101838"/>
                </a:cubicBezTo>
              </a:path>
            </a:pathLst>
          </a:custGeom>
          <a:noFill/>
          <a:ln w="22225">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45E88CE3-6464-CC93-184C-599088C37D11}"/>
              </a:ext>
            </a:extLst>
          </p:cNvPr>
          <p:cNvCxnSpPr/>
          <p:nvPr/>
        </p:nvCxnSpPr>
        <p:spPr>
          <a:xfrm flipV="1">
            <a:off x="5370690" y="3993079"/>
            <a:ext cx="1481999" cy="108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9" name="Picture 28" descr="Diagram&#10;&#10;Description automatically generated">
            <a:extLst>
              <a:ext uri="{FF2B5EF4-FFF2-40B4-BE49-F238E27FC236}">
                <a16:creationId xmlns:a16="http://schemas.microsoft.com/office/drawing/2014/main" id="{3170DE30-2843-90D8-6C4C-2B7D478FCD78}"/>
              </a:ext>
            </a:extLst>
          </p:cNvPr>
          <p:cNvPicPr>
            <a:picLocks noChangeAspect="1"/>
          </p:cNvPicPr>
          <p:nvPr/>
        </p:nvPicPr>
        <p:blipFill rotWithShape="1">
          <a:blip r:embed="rId3"/>
          <a:srcRect l="66687" r="1" b="73436"/>
          <a:stretch/>
        </p:blipFill>
        <p:spPr>
          <a:xfrm>
            <a:off x="2299848" y="3087650"/>
            <a:ext cx="3145971" cy="2042336"/>
          </a:xfrm>
          <a:prstGeom prst="rect">
            <a:avLst/>
          </a:prstGeom>
        </p:spPr>
      </p:pic>
      <p:pic>
        <p:nvPicPr>
          <p:cNvPr id="30" name="Picture 29" descr="Diagram&#10;&#10;Description automatically generated">
            <a:extLst>
              <a:ext uri="{FF2B5EF4-FFF2-40B4-BE49-F238E27FC236}">
                <a16:creationId xmlns:a16="http://schemas.microsoft.com/office/drawing/2014/main" id="{F27A7E68-7E09-E2A1-A7ED-78BFFDD1960B}"/>
              </a:ext>
            </a:extLst>
          </p:cNvPr>
          <p:cNvPicPr>
            <a:picLocks noChangeAspect="1"/>
          </p:cNvPicPr>
          <p:nvPr/>
        </p:nvPicPr>
        <p:blipFill rotWithShape="1">
          <a:blip r:embed="rId3"/>
          <a:srcRect l="71527" t="939" r="8667" b="75810"/>
          <a:stretch/>
        </p:blipFill>
        <p:spPr>
          <a:xfrm>
            <a:off x="7512055" y="3107484"/>
            <a:ext cx="1867837" cy="1728808"/>
          </a:xfrm>
          <a:prstGeom prst="rect">
            <a:avLst/>
          </a:prstGeom>
        </p:spPr>
      </p:pic>
      <p:sp>
        <p:nvSpPr>
          <p:cNvPr id="2" name="Rectangle 1">
            <a:extLst>
              <a:ext uri="{FF2B5EF4-FFF2-40B4-BE49-F238E27FC236}">
                <a16:creationId xmlns:a16="http://schemas.microsoft.com/office/drawing/2014/main" id="{F26BF86C-64DE-44AF-728C-CF1C8FBE1256}"/>
              </a:ext>
            </a:extLst>
          </p:cNvPr>
          <p:cNvSpPr/>
          <p:nvPr/>
        </p:nvSpPr>
        <p:spPr>
          <a:xfrm>
            <a:off x="7619522" y="3107484"/>
            <a:ext cx="2922870" cy="193256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60012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8E40589-1768-C44F-9094-19F248B0AA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C7D8-9457-B443-A38F-01D07A43F897}"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5" name="Title 1">
            <a:extLst>
              <a:ext uri="{FF2B5EF4-FFF2-40B4-BE49-F238E27FC236}">
                <a16:creationId xmlns:a16="http://schemas.microsoft.com/office/drawing/2014/main" id="{9B0493FF-876B-8146-AC51-EBFD248922E8}"/>
              </a:ext>
            </a:extLst>
          </p:cNvPr>
          <p:cNvSpPr txBox="1">
            <a:spLocks/>
          </p:cNvSpPr>
          <p:nvPr/>
        </p:nvSpPr>
        <p:spPr>
          <a:xfrm>
            <a:off x="-102055" y="-114300"/>
            <a:ext cx="12420000" cy="1325563"/>
          </a:xfrm>
          <a:prstGeom prst="rect">
            <a:avLst/>
          </a:prstGeom>
          <a:gradFill flip="none" rotWithShape="1">
            <a:gsLst>
              <a:gs pos="100000">
                <a:srgbClr val="4276AA"/>
              </a:gs>
              <a:gs pos="0">
                <a:srgbClr val="D4FFFF"/>
              </a:gs>
              <a:gs pos="20000">
                <a:srgbClr val="0099A5">
                  <a:alpha val="55000"/>
                </a:srgbClr>
              </a:gs>
            </a:gsLst>
            <a:path path="circle">
              <a:fillToRect l="100000" t="100000"/>
            </a:path>
            <a:tileRect r="-100000" b="-100000"/>
          </a:gradFill>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1016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Calibri Light" panose="020F0302020204030204"/>
                <a:ea typeface="+mj-ea"/>
                <a:cs typeface="+mj-cs"/>
              </a:rPr>
              <a:t>  Project organization</a:t>
            </a:r>
          </a:p>
        </p:txBody>
      </p:sp>
      <p:sp>
        <p:nvSpPr>
          <p:cNvPr id="2" name="TextBox 1">
            <a:extLst>
              <a:ext uri="{FF2B5EF4-FFF2-40B4-BE49-F238E27FC236}">
                <a16:creationId xmlns:a16="http://schemas.microsoft.com/office/drawing/2014/main" id="{54450A31-073A-6541-A30E-6E79926E3353}"/>
              </a:ext>
            </a:extLst>
          </p:cNvPr>
          <p:cNvSpPr txBox="1"/>
          <p:nvPr/>
        </p:nvSpPr>
        <p:spPr>
          <a:xfrm>
            <a:off x="535282" y="1729756"/>
            <a:ext cx="10818518" cy="2031325"/>
          </a:xfrm>
          <a:prstGeom prst="rect">
            <a:avLst/>
          </a:prstGeom>
          <a:noFill/>
        </p:spPr>
        <p:txBody>
          <a:bodyPr wrap="square" lIns="91440" tIns="45720" rIns="91440" bIns="45720" rtlCol="0" anchor="t">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GB" sz="1800" b="0" i="0" u="none" strike="noStrike" kern="1200" cap="none" spc="0" normalizeH="0" baseline="0" noProof="0">
                <a:ln>
                  <a:noFill/>
                </a:ln>
                <a:effectLst/>
                <a:uLnTx/>
                <a:uFillTx/>
                <a:latin typeface="Calibri" panose="020F0502020204030204"/>
                <a:ea typeface="+mn-ea"/>
                <a:cs typeface="+mn-cs"/>
              </a:rPr>
              <a:t>ATLAS: Extending the #3954 3-node network to create all possible </a:t>
            </a:r>
            <a:r>
              <a:rPr lang="en-GB">
                <a:latin typeface="Calibri" panose="020F0502020204030204"/>
              </a:rPr>
              <a:t>4</a:t>
            </a:r>
            <a:r>
              <a:rPr kumimoji="0" lang="en-GB" sz="1800" b="0" i="0" u="none" strike="noStrike" kern="1200" cap="none" spc="0" normalizeH="0" baseline="0" noProof="0">
                <a:ln>
                  <a:noFill/>
                </a:ln>
                <a:effectLst/>
                <a:uLnTx/>
                <a:uFillTx/>
                <a:latin typeface="Calibri" panose="020F0502020204030204"/>
                <a:ea typeface="+mn-ea"/>
                <a:cs typeface="+mn-cs"/>
              </a:rPr>
              <a:t> node networks (81 topologies)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GB" sz="1800" b="0" i="0" u="none" strike="noStrike" kern="1200" cap="none" spc="0" normalizeH="0" baseline="0" noProof="0">
                <a:ln>
                  <a:noFill/>
                </a:ln>
                <a:effectLst/>
                <a:uLnTx/>
                <a:uFillTx/>
                <a:latin typeface="Calibri" panose="020F0502020204030204"/>
                <a:ea typeface="+mn-ea"/>
                <a:cs typeface="+mn-cs"/>
              </a:rPr>
              <a:t>SEARCH: Create relevant parameter sets to sample the parameter space</a:t>
            </a:r>
            <a:endParaRPr lang="en-GB" sz="1800" b="0" i="0" u="none" strike="noStrike" kern="1200" cap="none" spc="0" normalizeH="0" baseline="0" noProof="0">
              <a:ln>
                <a:noFill/>
              </a:ln>
              <a:effectLst/>
              <a:uLnTx/>
              <a:uFillTx/>
              <a:latin typeface="Calibri" panose="020F0502020204030204"/>
              <a:cs typeface="Calibri"/>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342900" indent="-342900">
              <a:buFontTx/>
              <a:buAutoNum type="arabicPeriod"/>
              <a:defRPr/>
            </a:pPr>
            <a:r>
              <a:rPr lang="en-GB">
                <a:latin typeface="Calibri" panose="020F0502020204030204"/>
              </a:rPr>
              <a:t>SOLVE:  </a:t>
            </a:r>
            <a:r>
              <a:rPr lang="en-GB" dirty="0">
                <a:latin typeface="Calibri" panose="020F0502020204030204"/>
              </a:rPr>
              <a:t>Solve for steady states and use</a:t>
            </a:r>
            <a:r>
              <a:rPr lang="en-GB">
                <a:latin typeface="Calibri" panose="020F0502020204030204"/>
              </a:rPr>
              <a:t> linear stability analysis</a:t>
            </a:r>
            <a:endParaRPr lang="en-GB" sz="1800" b="0" i="0" u="none" strike="noStrike" kern="1200" cap="none" spc="0" normalizeH="0" baseline="0" noProof="0">
              <a:ln>
                <a:noFill/>
              </a:ln>
              <a:effectLst/>
              <a:uLnTx/>
              <a:uFillTx/>
              <a:latin typeface="Calibri" panose="020F0502020204030204"/>
              <a:cs typeface="Calibri"/>
            </a:endParaRPr>
          </a:p>
          <a:p>
            <a:pPr marL="342900" indent="-342900">
              <a:buFontTx/>
              <a:buAutoNum type="arabicPeriod"/>
              <a:defRPr/>
            </a:pPr>
            <a:endParaRPr lang="en-GB">
              <a:solidFill>
                <a:prstClr val="black"/>
              </a:solidFill>
              <a:latin typeface="Calibri" panose="020F0502020204030204"/>
            </a:endParaRPr>
          </a:p>
          <a:p>
            <a:pPr marL="342900" indent="-342900">
              <a:buFontTx/>
              <a:buAutoNum type="arabicPeriod"/>
              <a:defRPr/>
            </a:pPr>
            <a:r>
              <a:rPr kumimoji="0" lang="en-GB" sz="1800" b="0" i="0" u="none" strike="noStrike" kern="1200" cap="none" spc="0" normalizeH="0" baseline="0" noProof="0">
                <a:ln>
                  <a:noFill/>
                </a:ln>
                <a:effectLst/>
                <a:uLnTx/>
                <a:uFillTx/>
                <a:latin typeface="Calibri" panose="020F0502020204030204"/>
                <a:ea typeface="+mn-ea"/>
                <a:cs typeface="+mn-cs"/>
              </a:rPr>
              <a:t>CLASSIFY: Develop algorithm </a:t>
            </a:r>
            <a:r>
              <a:rPr lang="en-GB">
                <a:latin typeface="Calibri" panose="020F0502020204030204"/>
              </a:rPr>
              <a:t>to classify based on dispersion relation </a:t>
            </a:r>
            <a:endParaRPr lang="en-GB">
              <a:latin typeface="Calibri" panose="020F0502020204030204"/>
              <a:cs typeface="Calibri"/>
            </a:endParaRPr>
          </a:p>
        </p:txBody>
      </p:sp>
      <p:sp>
        <p:nvSpPr>
          <p:cNvPr id="3" name="TextBox 2">
            <a:extLst>
              <a:ext uri="{FF2B5EF4-FFF2-40B4-BE49-F238E27FC236}">
                <a16:creationId xmlns:a16="http://schemas.microsoft.com/office/drawing/2014/main" id="{487E8C6B-DB21-8942-7580-FDB90D697DD0}"/>
              </a:ext>
            </a:extLst>
          </p:cNvPr>
          <p:cNvSpPr txBox="1"/>
          <p:nvPr/>
        </p:nvSpPr>
        <p:spPr>
          <a:xfrm>
            <a:off x="869244" y="5305777"/>
            <a:ext cx="9928937" cy="369332"/>
          </a:xfrm>
          <a:prstGeom prst="rect">
            <a:avLst/>
          </a:prstGeom>
          <a:noFill/>
        </p:spPr>
        <p:txBody>
          <a:bodyPr wrap="none" rtlCol="0">
            <a:spAutoFit/>
          </a:bodyPr>
          <a:lstStyle/>
          <a:p>
            <a:r>
              <a:rPr lang="en-US" b="1">
                <a:sym typeface="Wingdings" pitchFamily="2" charset="2"/>
              </a:rPr>
              <a:t> </a:t>
            </a:r>
            <a:r>
              <a:rPr lang="en-US" b="1"/>
              <a:t>Answer question </a:t>
            </a:r>
            <a:r>
              <a:rPr lang="en-US"/>
              <a:t>whether any new 4-node networks have increased robustness compared to</a:t>
            </a:r>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 #3954</a:t>
            </a:r>
            <a:r>
              <a:rPr lang="en-US"/>
              <a:t> </a:t>
            </a:r>
          </a:p>
        </p:txBody>
      </p:sp>
    </p:spTree>
    <p:extLst>
      <p:ext uri="{BB962C8B-B14F-4D97-AF65-F5344CB8AC3E}">
        <p14:creationId xmlns:p14="http://schemas.microsoft.com/office/powerpoint/2010/main" val="1747561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8E40589-1768-C44F-9094-19F248B0AA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B3C7D8-9457-B443-A38F-01D07A43F897}"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5" name="Title 1">
            <a:extLst>
              <a:ext uri="{FF2B5EF4-FFF2-40B4-BE49-F238E27FC236}">
                <a16:creationId xmlns:a16="http://schemas.microsoft.com/office/drawing/2014/main" id="{9B0493FF-876B-8146-AC51-EBFD248922E8}"/>
              </a:ext>
            </a:extLst>
          </p:cNvPr>
          <p:cNvSpPr txBox="1">
            <a:spLocks/>
          </p:cNvSpPr>
          <p:nvPr/>
        </p:nvSpPr>
        <p:spPr>
          <a:xfrm>
            <a:off x="-102055" y="-114300"/>
            <a:ext cx="12420000" cy="1325563"/>
          </a:xfrm>
          <a:prstGeom prst="rect">
            <a:avLst/>
          </a:prstGeom>
          <a:gradFill flip="none" rotWithShape="1">
            <a:gsLst>
              <a:gs pos="100000">
                <a:srgbClr val="4276AA"/>
              </a:gs>
              <a:gs pos="0">
                <a:srgbClr val="D4FFFF"/>
              </a:gs>
              <a:gs pos="20000">
                <a:srgbClr val="0099A5">
                  <a:alpha val="55000"/>
                </a:srgbClr>
              </a:gs>
            </a:gsLst>
            <a:path path="circle">
              <a:fillToRect l="100000" t="100000"/>
            </a:path>
            <a:tileRect r="-100000" b="-100000"/>
          </a:gradFill>
          <a:ln>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a:softEdge rad="10160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Calibri Light" panose="020F0302020204030204"/>
                <a:ea typeface="+mj-ea"/>
                <a:cs typeface="+mj-cs"/>
              </a:rPr>
              <a:t>  1. </a:t>
            </a:r>
            <a:r>
              <a:rPr lang="en-US">
                <a:solidFill>
                  <a:prstClr val="white"/>
                </a:solidFill>
                <a:latin typeface="Calibri Light" panose="020F0302020204030204"/>
              </a:rPr>
              <a:t>ATLAS</a:t>
            </a:r>
            <a:endParaRPr kumimoji="0" lang="en-US" sz="4400" b="0" i="0" u="none" strike="noStrike" kern="1200" cap="none" spc="0" normalizeH="0" baseline="0" noProof="0">
              <a:ln>
                <a:noFill/>
              </a:ln>
              <a:solidFill>
                <a:prstClr val="white"/>
              </a:solidFill>
              <a:effectLst/>
              <a:uLnTx/>
              <a:uFillTx/>
              <a:latin typeface="Calibri Light" panose="020F0302020204030204"/>
              <a:ea typeface="+mj-ea"/>
              <a:cs typeface="+mj-cs"/>
            </a:endParaRPr>
          </a:p>
        </p:txBody>
      </p:sp>
      <p:sp>
        <p:nvSpPr>
          <p:cNvPr id="3" name="TextBox 2">
            <a:extLst>
              <a:ext uri="{FF2B5EF4-FFF2-40B4-BE49-F238E27FC236}">
                <a16:creationId xmlns:a16="http://schemas.microsoft.com/office/drawing/2014/main" id="{27B25759-C98D-F14F-8FCF-F869EFD0E928}"/>
              </a:ext>
            </a:extLst>
          </p:cNvPr>
          <p:cNvSpPr txBox="1"/>
          <p:nvPr/>
        </p:nvSpPr>
        <p:spPr>
          <a:xfrm>
            <a:off x="807693" y="1766748"/>
            <a:ext cx="5288307" cy="1569660"/>
          </a:xfrm>
          <a:prstGeom prst="rect">
            <a:avLst/>
          </a:prstGeom>
          <a:noFill/>
        </p:spPr>
        <p:txBody>
          <a:bodyPr wrap="non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GB" sz="2400" b="0" i="0" u="none" strike="noStrike" kern="1200" cap="none" spc="0" normalizeH="0" baseline="0" noProof="0">
                <a:ln>
                  <a:noFill/>
                </a:ln>
                <a:solidFill>
                  <a:prstClr val="black"/>
                </a:solidFill>
                <a:effectLst/>
                <a:uLnTx/>
                <a:uFillTx/>
                <a:latin typeface="Calibri" panose="020F0502020204030204"/>
                <a:ea typeface="+mn-ea"/>
                <a:cs typeface="+mn-cs"/>
              </a:rPr>
              <a:t>Create all possible 81 adjacency matrices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GB" sz="2400" b="0" i="0" u="none" strike="noStrike" kern="1200" cap="none" spc="0" normalizeH="0" baseline="0" noProof="0">
              <a:ln>
                <a:noFill/>
              </a:ln>
              <a:solidFill>
                <a:prstClr val="black"/>
              </a:solidFill>
              <a:effectLst/>
              <a:uLnTx/>
              <a:uFillTx/>
              <a:latin typeface="Calibri" panose="020F0502020204030204"/>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GB" sz="2400" b="0" i="0" u="none" strike="noStrike" kern="1200" cap="none" spc="0" normalizeH="0" baseline="0" noProof="0">
                <a:ln>
                  <a:noFill/>
                </a:ln>
                <a:solidFill>
                  <a:prstClr val="black"/>
                </a:solidFill>
                <a:effectLst/>
                <a:uLnTx/>
                <a:uFillTx/>
                <a:latin typeface="Calibri" panose="020F0502020204030204"/>
                <a:ea typeface="+mn-ea"/>
                <a:cs typeface="+mn-cs"/>
              </a:rPr>
              <a:t>Not allowing unconnected networks </a:t>
            </a:r>
          </a:p>
          <a:p>
            <a:pPr marR="0" lvl="0" algn="l" defTabSz="914400" rtl="0" eaLnBrk="1" fontAlgn="auto" latinLnBrk="0" hangingPunct="1">
              <a:lnSpc>
                <a:spcPct val="100000"/>
              </a:lnSpc>
              <a:spcBef>
                <a:spcPts val="0"/>
              </a:spcBef>
              <a:spcAft>
                <a:spcPts val="0"/>
              </a:spcAft>
              <a:buClrTx/>
              <a:buSzTx/>
              <a:tabLst/>
              <a:defRPr/>
            </a:pPr>
            <a:r>
              <a:rPr kumimoji="0" lang="en-GB" sz="2400" b="0" i="0" u="none" strike="noStrike" kern="1200" cap="none" spc="0" normalizeH="0" baseline="0" noProof="0">
                <a:ln>
                  <a:noFill/>
                </a:ln>
                <a:solidFill>
                  <a:prstClr val="black"/>
                </a:solidFill>
                <a:effectLst/>
                <a:uLnTx/>
                <a:uFillTx/>
                <a:latin typeface="Calibri" panose="020F0502020204030204"/>
                <a:ea typeface="+mn-ea"/>
                <a:cs typeface="+mn-cs"/>
              </a:rPr>
              <a:t>(new 4</a:t>
            </a:r>
            <a:r>
              <a:rPr kumimoji="0" lang="en-GB" sz="2400" b="0" i="0" u="none" strike="noStrike" kern="1200" cap="none" spc="0" normalizeH="0" baseline="30000" noProof="0">
                <a:ln>
                  <a:noFill/>
                </a:ln>
                <a:solidFill>
                  <a:prstClr val="black"/>
                </a:solidFill>
                <a:effectLst/>
                <a:uLnTx/>
                <a:uFillTx/>
                <a:latin typeface="Calibri" panose="020F0502020204030204"/>
                <a:ea typeface="+mn-ea"/>
                <a:cs typeface="+mn-cs"/>
              </a:rPr>
              <a:t>th</a:t>
            </a:r>
            <a:r>
              <a:rPr kumimoji="0" lang="en-GB" sz="2400" b="0" i="0" u="none" strike="noStrike" kern="1200" cap="none" spc="0" normalizeH="0" baseline="0" noProof="0">
                <a:ln>
                  <a:noFill/>
                </a:ln>
                <a:solidFill>
                  <a:prstClr val="black"/>
                </a:solidFill>
                <a:effectLst/>
                <a:uLnTx/>
                <a:uFillTx/>
                <a:latin typeface="Calibri" panose="020F0502020204030204"/>
                <a:ea typeface="+mn-ea"/>
                <a:cs typeface="+mn-cs"/>
              </a:rPr>
              <a:t> node needs to be attached)</a:t>
            </a:r>
          </a:p>
        </p:txBody>
      </p:sp>
      <p:pic>
        <p:nvPicPr>
          <p:cNvPr id="7" name="Picture 6">
            <a:extLst>
              <a:ext uri="{FF2B5EF4-FFF2-40B4-BE49-F238E27FC236}">
                <a16:creationId xmlns:a16="http://schemas.microsoft.com/office/drawing/2014/main" id="{09D02571-2EF5-5242-AD13-A2228C629DE2}"/>
              </a:ext>
            </a:extLst>
          </p:cNvPr>
          <p:cNvPicPr>
            <a:picLocks noChangeAspect="1"/>
          </p:cNvPicPr>
          <p:nvPr/>
        </p:nvPicPr>
        <p:blipFill>
          <a:blip r:embed="rId3"/>
          <a:stretch>
            <a:fillRect/>
          </a:stretch>
        </p:blipFill>
        <p:spPr>
          <a:xfrm>
            <a:off x="6812625" y="1729018"/>
            <a:ext cx="4814455" cy="4109576"/>
          </a:xfrm>
          <a:prstGeom prst="rect">
            <a:avLst/>
          </a:prstGeom>
        </p:spPr>
      </p:pic>
    </p:spTree>
    <p:extLst>
      <p:ext uri="{BB962C8B-B14F-4D97-AF65-F5344CB8AC3E}">
        <p14:creationId xmlns:p14="http://schemas.microsoft.com/office/powerpoint/2010/main" val="35386331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1111">
      <a:dk1>
        <a:srgbClr val="2B2B2D"/>
      </a:dk1>
      <a:lt1>
        <a:srgbClr val="FFFFFF"/>
      </a:lt1>
      <a:dk2>
        <a:srgbClr val="6651A1"/>
      </a:dk2>
      <a:lt2>
        <a:srgbClr val="5E5CA2"/>
      </a:lt2>
      <a:accent1>
        <a:srgbClr val="5268A5"/>
      </a:accent1>
      <a:accent2>
        <a:srgbClr val="4276AA"/>
      </a:accent2>
      <a:accent3>
        <a:srgbClr val="2C85AE"/>
      </a:accent3>
      <a:accent4>
        <a:srgbClr val="1891AB"/>
      </a:accent4>
      <a:accent5>
        <a:srgbClr val="0099A5"/>
      </a:accent5>
      <a:accent6>
        <a:srgbClr val="00A09D"/>
      </a:accent6>
      <a:hlink>
        <a:srgbClr val="7030A0"/>
      </a:hlink>
      <a:folHlink>
        <a:srgbClr val="00B0F0"/>
      </a:folHlink>
    </a:clrScheme>
    <a:fontScheme name="Custom 1">
      <a:majorFont>
        <a:latin typeface="Lato Heavy"/>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5749</TotalTime>
  <Words>1160</Words>
  <Application>Microsoft Macintosh PowerPoint</Application>
  <PresentationFormat>Widescreen</PresentationFormat>
  <Paragraphs>135</Paragraphs>
  <Slides>12</Slides>
  <Notes>12</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12</vt:i4>
      </vt:variant>
    </vt:vector>
  </HeadingPairs>
  <TitlesOfParts>
    <vt:vector size="22" baseType="lpstr">
      <vt:lpstr>Arial</vt:lpstr>
      <vt:lpstr>Calibri</vt:lpstr>
      <vt:lpstr>Calibri Light</vt:lpstr>
      <vt:lpstr>Lato Black</vt:lpstr>
      <vt:lpstr>Lato Heavy</vt:lpstr>
      <vt:lpstr>Lato Light</vt:lpstr>
      <vt:lpstr>NexusSans</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Oliver Huidobro, Martina</dc:creator>
  <cp:lastModifiedBy>Oliver Huidobro, Martina</cp:lastModifiedBy>
  <cp:revision>26</cp:revision>
  <dcterms:created xsi:type="dcterms:W3CDTF">2022-01-12T16:38:41Z</dcterms:created>
  <dcterms:modified xsi:type="dcterms:W3CDTF">2023-01-09T16:32:15Z</dcterms:modified>
</cp:coreProperties>
</file>